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Lst>
  <p:notesMasterIdLst>
    <p:notesMasterId r:id="rId54"/>
  </p:notesMasterIdLst>
  <p:handoutMasterIdLst>
    <p:handoutMasterId r:id="rId55"/>
  </p:handoutMasterIdLst>
  <p:sldIdLst>
    <p:sldId id="256" r:id="rId2"/>
    <p:sldId id="257" r:id="rId3"/>
    <p:sldId id="258" r:id="rId4"/>
    <p:sldId id="264" r:id="rId5"/>
    <p:sldId id="266" r:id="rId6"/>
    <p:sldId id="270" r:id="rId7"/>
    <p:sldId id="271" r:id="rId8"/>
    <p:sldId id="265" r:id="rId9"/>
    <p:sldId id="267" r:id="rId10"/>
    <p:sldId id="268" r:id="rId11"/>
    <p:sldId id="269" r:id="rId12"/>
    <p:sldId id="272" r:id="rId13"/>
    <p:sldId id="273" r:id="rId14"/>
    <p:sldId id="276" r:id="rId15"/>
    <p:sldId id="278" r:id="rId16"/>
    <p:sldId id="279" r:id="rId17"/>
    <p:sldId id="280" r:id="rId18"/>
    <p:sldId id="282" r:id="rId19"/>
    <p:sldId id="283" r:id="rId20"/>
    <p:sldId id="281" r:id="rId21"/>
    <p:sldId id="277" r:id="rId22"/>
    <p:sldId id="284" r:id="rId23"/>
    <p:sldId id="285" r:id="rId24"/>
    <p:sldId id="286" r:id="rId25"/>
    <p:sldId id="287" r:id="rId26"/>
    <p:sldId id="274" r:id="rId27"/>
    <p:sldId id="275" r:id="rId28"/>
    <p:sldId id="260" r:id="rId29"/>
    <p:sldId id="261" r:id="rId30"/>
    <p:sldId id="262" r:id="rId31"/>
    <p:sldId id="263" r:id="rId32"/>
    <p:sldId id="288" r:id="rId33"/>
    <p:sldId id="289" r:id="rId34"/>
    <p:sldId id="294" r:id="rId35"/>
    <p:sldId id="295" r:id="rId36"/>
    <p:sldId id="301" r:id="rId37"/>
    <p:sldId id="302" r:id="rId38"/>
    <p:sldId id="304" r:id="rId39"/>
    <p:sldId id="305" r:id="rId40"/>
    <p:sldId id="300" r:id="rId41"/>
    <p:sldId id="290" r:id="rId42"/>
    <p:sldId id="291" r:id="rId43"/>
    <p:sldId id="292" r:id="rId44"/>
    <p:sldId id="293" r:id="rId45"/>
    <p:sldId id="259" r:id="rId46"/>
    <p:sldId id="306" r:id="rId47"/>
    <p:sldId id="307" r:id="rId48"/>
    <p:sldId id="308" r:id="rId49"/>
    <p:sldId id="309" r:id="rId50"/>
    <p:sldId id="311" r:id="rId51"/>
    <p:sldId id="312" r:id="rId52"/>
    <p:sldId id="310" r:id="rId5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10" d="100"/>
          <a:sy n="110" d="100"/>
        </p:scale>
        <p:origin x="-888" y="-104"/>
      </p:cViewPr>
      <p:guideLst>
        <p:guide orient="horz" pos="1620"/>
        <p:guide pos="2880"/>
      </p:guideLst>
    </p:cSldViewPr>
  </p:slideViewPr>
  <p:notesTextViewPr>
    <p:cViewPr>
      <p:scale>
        <a:sx n="100" d="100"/>
        <a:sy n="100" d="100"/>
      </p:scale>
      <p:origin x="0" y="0"/>
    </p:cViewPr>
  </p:notesTextViewPr>
  <p:sorterViewPr>
    <p:cViewPr>
      <p:scale>
        <a:sx n="66" d="100"/>
        <a:sy n="66" d="100"/>
      </p:scale>
      <p:origin x="0" y="7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interSettings" Target="printerSettings/printerSettings1.bin"/><Relationship Id="rId57" Type="http://schemas.openxmlformats.org/officeDocument/2006/relationships/presProps" Target="presProps.xml"/><Relationship Id="rId58" Type="http://schemas.openxmlformats.org/officeDocument/2006/relationships/viewProps" Target="viewProps.xml"/><Relationship Id="rId59" Type="http://schemas.openxmlformats.org/officeDocument/2006/relationships/theme" Target="theme/theme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9BC1F07-E5F6-4F48-8D06-203988F6F404}" type="datetimeFigureOut">
              <a:rPr lang="en-US" smtClean="0"/>
              <a:t>1/10/15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58098E8-4767-B147-A4BC-3D4AEAB03206}" type="slidenum">
              <a:rPr lang="en-US" smtClean="0"/>
              <a:t>‹#›</a:t>
            </a:fld>
            <a:endParaRPr lang="en-US"/>
          </a:p>
        </p:txBody>
      </p:sp>
    </p:spTree>
    <p:extLst>
      <p:ext uri="{BB962C8B-B14F-4D97-AF65-F5344CB8AC3E}">
        <p14:creationId xmlns:p14="http://schemas.microsoft.com/office/powerpoint/2010/main" val="327449456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jpg>
</file>

<file path=ppt/media/image22.pn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EBB3AB0-F62C-7E47-B4E5-71129CA1130C}" type="datetimeFigureOut">
              <a:rPr lang="en-US" smtClean="0"/>
              <a:t>1/10/15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0CC6317-934E-7546-9712-03C359471DB7}" type="slidenum">
              <a:rPr lang="en-US" smtClean="0"/>
              <a:t>‹#›</a:t>
            </a:fld>
            <a:endParaRPr lang="en-US"/>
          </a:p>
        </p:txBody>
      </p:sp>
    </p:spTree>
    <p:extLst>
      <p:ext uri="{BB962C8B-B14F-4D97-AF65-F5344CB8AC3E}">
        <p14:creationId xmlns:p14="http://schemas.microsoft.com/office/powerpoint/2010/main" val="7144362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7E9C7AC-337F-A24B-9E93-C4D6AED00575}" type="datetime1">
              <a:rPr lang="en-US" smtClean="0"/>
              <a:t>1/10/15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22125959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ACBE27-5FEE-224F-B03A-02BD1B40AC7E}" type="datetime1">
              <a:rPr lang="en-US" smtClean="0"/>
              <a:t>1/10/15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279950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7FDE602-373A-7F4F-93A0-F16E7D6144E7}" type="datetime1">
              <a:rPr lang="en-US" smtClean="0"/>
              <a:t>1/10/15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3492928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50DD983-0923-E84B-9181-7DF63BABD0F2}" type="datetime1">
              <a:rPr lang="en-US" smtClean="0"/>
              <a:t>1/10/15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2386791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F443F36-C9B3-794C-BF12-B138BD25AEBD}" type="datetime1">
              <a:rPr lang="en-US" smtClean="0"/>
              <a:t>1/10/15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2557135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84DC49C-ADF7-4F43-9CAE-EDA938C0A8CD}" type="datetime1">
              <a:rPr lang="en-US" smtClean="0"/>
              <a:t>1/10/15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2376861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8DE65D6-BE7E-A044-90A9-7022016BF414}" type="datetime1">
              <a:rPr lang="en-US" smtClean="0"/>
              <a:t>1/10/15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892428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7F7F872-B8C8-9A4F-8398-911A8E3D54B3}" type="datetime1">
              <a:rPr lang="en-US" smtClean="0"/>
              <a:t>1/10/15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212205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AE78CE-B27F-E346-9954-ECDE5BB6BF12}" type="datetime1">
              <a:rPr lang="en-US" smtClean="0"/>
              <a:t>1/10/15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873024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67E528-1F18-D245-A390-7F6B78904283}" type="datetime1">
              <a:rPr lang="en-US" smtClean="0"/>
              <a:t>1/10/15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1426688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80BBD30-D8E2-EC47-8463-210E97C3034A}" type="datetime1">
              <a:rPr lang="en-US" smtClean="0"/>
              <a:t>1/10/15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D6FF9-F5B4-8C4F-9785-10F7626886B1}" type="slidenum">
              <a:rPr lang="en-US" smtClean="0"/>
              <a:t>‹#›</a:t>
            </a:fld>
            <a:endParaRPr lang="en-US"/>
          </a:p>
        </p:txBody>
      </p:sp>
    </p:spTree>
    <p:extLst>
      <p:ext uri="{BB962C8B-B14F-4D97-AF65-F5344CB8AC3E}">
        <p14:creationId xmlns:p14="http://schemas.microsoft.com/office/powerpoint/2010/main" val="27688924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CCFA9EE-1AC6-BB40-98C1-C67AA39479C1}" type="datetime1">
              <a:rPr lang="en-US" smtClean="0"/>
              <a:t>1/10/15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FE5D6FF9-F5B4-8C4F-9785-10F7626886B1}" type="slidenum">
              <a:rPr lang="en-US" smtClean="0"/>
              <a:t>‹#›</a:t>
            </a:fld>
            <a:endParaRPr lang="en-US"/>
          </a:p>
        </p:txBody>
      </p:sp>
    </p:spTree>
    <p:extLst>
      <p:ext uri="{BB962C8B-B14F-4D97-AF65-F5344CB8AC3E}">
        <p14:creationId xmlns:p14="http://schemas.microsoft.com/office/powerpoint/2010/main" val="35118843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hyperlink" Target="http://www.thairath.co.th/content/456629"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jpeg"/><Relationship Id="rId3" Type="http://schemas.microsoft.com/office/2007/relationships/hdphoto" Target="../media/hdphoto3.wdp"/></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 Id="rId3" Type="http://schemas.microsoft.com/office/2007/relationships/hdphoto" Target="../media/hdphoto4.wdp"/></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4"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1.png"/><Relationship Id="rId5"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jpeg"/><Relationship Id="rId3" Type="http://schemas.microsoft.com/office/2007/relationships/hdphoto" Target="../media/hdphoto3.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jpeg"/><Relationship Id="rId3" Type="http://schemas.microsoft.com/office/2007/relationships/hdphoto" Target="../media/hdphoto5.wdp"/></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 Id="rId3" Type="http://schemas.openxmlformats.org/officeDocument/2006/relationships/hyperlink" Target="http://uscode.house.gov/view.xhtml?path=/prelim@title18/part1/chapter17&amp;edition=preli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 Id="rId3" Type="http://schemas.openxmlformats.org/officeDocument/2006/relationships/hyperlink" Target="http://uscode.house.gov/view.xhtml?path=/prelim@title18/part1/chapter17&amp;edition=prelim"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hackerschool.com/manual"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wm.edu/about/history/tjcollege/tjcollegelife/"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4" Type="http://schemas.microsoft.com/office/2007/relationships/hdphoto" Target="../media/hdphoto1.wdp"/><Relationship Id="rId5"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hyperlink" Target="http://www.oed.com.proxy.its.virginia.edu/view/Entry/46095?redirectedFrom=currency&amp;print" TargetMode="Externa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tcoin-mining-fire.jpg"/>
          <p:cNvPicPr>
            <a:picLocks noChangeAspect="1"/>
          </p:cNvPicPr>
          <p:nvPr/>
        </p:nvPicPr>
        <p:blipFill rotWithShape="1">
          <a:blip r:embed="rId2">
            <a:extLst>
              <a:ext uri="{28A0092B-C50C-407E-A947-70E740481C1C}">
                <a14:useLocalDpi xmlns:a14="http://schemas.microsoft.com/office/drawing/2010/main" val="0"/>
              </a:ext>
            </a:extLst>
          </a:blip>
          <a:srcRect r="3774" b="3774"/>
          <a:stretch/>
        </p:blipFill>
        <p:spPr>
          <a:xfrm>
            <a:off x="0" y="-1"/>
            <a:ext cx="9144000" cy="5143501"/>
          </a:xfrm>
          <a:prstGeom prst="rect">
            <a:avLst/>
          </a:prstGeom>
        </p:spPr>
      </p:pic>
      <p:sp>
        <p:nvSpPr>
          <p:cNvPr id="6" name="TextBox 5"/>
          <p:cNvSpPr txBox="1"/>
          <p:nvPr/>
        </p:nvSpPr>
        <p:spPr>
          <a:xfrm>
            <a:off x="251797" y="3462364"/>
            <a:ext cx="3121367" cy="1446550"/>
          </a:xfrm>
          <a:prstGeom prst="rect">
            <a:avLst/>
          </a:prstGeom>
          <a:noFill/>
        </p:spPr>
        <p:txBody>
          <a:bodyPr wrap="none" rtlCol="0">
            <a:spAutoFit/>
          </a:bodyPr>
          <a:lstStyle/>
          <a:p>
            <a:r>
              <a:rPr lang="en-US" sz="2800" dirty="0" smtClean="0">
                <a:solidFill>
                  <a:srgbClr val="FFFF00"/>
                </a:solidFill>
                <a:latin typeface="Adobe Garamond Pro"/>
                <a:cs typeface="Adobe Garamond Pro"/>
              </a:rPr>
              <a:t>Cryptocurrency Café</a:t>
            </a:r>
          </a:p>
          <a:p>
            <a:r>
              <a:rPr lang="en-US" sz="2000" dirty="0" smtClean="0">
                <a:solidFill>
                  <a:schemeClr val="accent6">
                    <a:lumMod val="20000"/>
                    <a:lumOff val="80000"/>
                  </a:schemeClr>
                </a:solidFill>
                <a:latin typeface="Adobe Garamond Pro"/>
                <a:cs typeface="Adobe Garamond Pro"/>
              </a:rPr>
              <a:t>cs4501 Spring 2015</a:t>
            </a:r>
          </a:p>
          <a:p>
            <a:r>
              <a:rPr lang="en-US" sz="2000" dirty="0" smtClean="0">
                <a:solidFill>
                  <a:schemeClr val="accent6">
                    <a:lumMod val="20000"/>
                    <a:lumOff val="80000"/>
                  </a:schemeClr>
                </a:solidFill>
                <a:latin typeface="Adobe Garamond Pro"/>
                <a:cs typeface="Adobe Garamond Pro"/>
              </a:rPr>
              <a:t>David Evans</a:t>
            </a:r>
          </a:p>
          <a:p>
            <a:r>
              <a:rPr lang="en-US" sz="2000" dirty="0" smtClean="0">
                <a:solidFill>
                  <a:schemeClr val="accent6">
                    <a:lumMod val="20000"/>
                    <a:lumOff val="80000"/>
                  </a:schemeClr>
                </a:solidFill>
                <a:latin typeface="Adobe Garamond Pro"/>
                <a:cs typeface="Adobe Garamond Pro"/>
              </a:rPr>
              <a:t>University of Virginia</a:t>
            </a:r>
            <a:endParaRPr lang="en-US" sz="2000" dirty="0">
              <a:solidFill>
                <a:schemeClr val="accent6">
                  <a:lumMod val="20000"/>
                  <a:lumOff val="80000"/>
                </a:schemeClr>
              </a:solidFill>
              <a:latin typeface="Adobe Garamond Pro"/>
              <a:cs typeface="Adobe Garamond Pro"/>
            </a:endParaRPr>
          </a:p>
        </p:txBody>
      </p:sp>
      <p:sp>
        <p:nvSpPr>
          <p:cNvPr id="7" name="TextBox 6"/>
          <p:cNvSpPr txBox="1"/>
          <p:nvPr/>
        </p:nvSpPr>
        <p:spPr>
          <a:xfrm>
            <a:off x="5714659" y="197091"/>
            <a:ext cx="3240496" cy="1569660"/>
          </a:xfrm>
          <a:prstGeom prst="rect">
            <a:avLst/>
          </a:prstGeom>
          <a:noFill/>
        </p:spPr>
        <p:txBody>
          <a:bodyPr wrap="square" rtlCol="0">
            <a:spAutoFit/>
          </a:bodyPr>
          <a:lstStyle/>
          <a:p>
            <a:r>
              <a:rPr lang="en-US" sz="3200" dirty="0" smtClean="0"/>
              <a:t>Class 1:</a:t>
            </a:r>
          </a:p>
          <a:p>
            <a:r>
              <a:rPr lang="en-US" sz="3200" b="1" dirty="0" smtClean="0"/>
              <a:t>Why are these buildings on fire?</a:t>
            </a:r>
            <a:endParaRPr lang="en-US" sz="3200" b="1" dirty="0"/>
          </a:p>
        </p:txBody>
      </p:sp>
      <p:sp>
        <p:nvSpPr>
          <p:cNvPr id="8" name="TextBox 7"/>
          <p:cNvSpPr txBox="1"/>
          <p:nvPr/>
        </p:nvSpPr>
        <p:spPr>
          <a:xfrm>
            <a:off x="4846145" y="4262282"/>
            <a:ext cx="3994102" cy="584776"/>
          </a:xfrm>
          <a:prstGeom prst="rect">
            <a:avLst/>
          </a:prstGeom>
          <a:noFill/>
        </p:spPr>
        <p:txBody>
          <a:bodyPr wrap="none" rtlCol="0">
            <a:spAutoFit/>
          </a:bodyPr>
          <a:lstStyle/>
          <a:p>
            <a:r>
              <a:rPr lang="en-US" sz="1600" dirty="0" smtClean="0">
                <a:solidFill>
                  <a:schemeClr val="accent5">
                    <a:lumMod val="20000"/>
                    <a:lumOff val="80000"/>
                  </a:schemeClr>
                </a:solidFill>
              </a:rPr>
              <a:t>Fire at mining facility in Thailand, 14 Oct 2014</a:t>
            </a:r>
          </a:p>
          <a:p>
            <a:r>
              <a:rPr lang="en-US" sz="1600" dirty="0" smtClean="0">
                <a:solidFill>
                  <a:schemeClr val="accent5">
                    <a:lumMod val="20000"/>
                    <a:lumOff val="80000"/>
                  </a:schemeClr>
                </a:solidFill>
              </a:rPr>
              <a:t>Photo credit: </a:t>
            </a:r>
            <a:r>
              <a:rPr lang="en-US" sz="1600" dirty="0" err="1" smtClean="0">
                <a:solidFill>
                  <a:srgbClr val="DBEEF4"/>
                </a:solidFill>
                <a:hlinkClick r:id="rId3"/>
              </a:rPr>
              <a:t>www.thairath.co.th</a:t>
            </a:r>
            <a:endParaRPr lang="en-US" sz="1600" dirty="0">
              <a:solidFill>
                <a:srgbClr val="DBEEF4"/>
              </a:solidFill>
            </a:endParaRPr>
          </a:p>
        </p:txBody>
      </p:sp>
    </p:spTree>
    <p:extLst>
      <p:ext uri="{BB962C8B-B14F-4D97-AF65-F5344CB8AC3E}">
        <p14:creationId xmlns:p14="http://schemas.microsoft.com/office/powerpoint/2010/main" val="242153972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067384"/>
            <a:ext cx="8229600" cy="857250"/>
          </a:xfrm>
        </p:spPr>
        <p:txBody>
          <a:bodyPr/>
          <a:lstStyle/>
          <a:p>
            <a:r>
              <a:rPr lang="en-US" dirty="0" smtClean="0"/>
              <a:t>What Makes a “Good” Currency?</a:t>
            </a:r>
            <a:endParaRPr lang="en-US" dirty="0"/>
          </a:p>
        </p:txBody>
      </p:sp>
      <p:sp>
        <p:nvSpPr>
          <p:cNvPr id="3" name="Slide Number Placeholder 2"/>
          <p:cNvSpPr>
            <a:spLocks noGrp="1"/>
          </p:cNvSpPr>
          <p:nvPr>
            <p:ph type="sldNum" sz="quarter" idx="12"/>
          </p:nvPr>
        </p:nvSpPr>
        <p:spPr/>
        <p:txBody>
          <a:bodyPr/>
          <a:lstStyle/>
          <a:p>
            <a:fld id="{FE5D6FF9-F5B4-8C4F-9785-10F7626886B1}" type="slidenum">
              <a:rPr lang="en-US" smtClean="0"/>
              <a:t>9</a:t>
            </a:fld>
            <a:endParaRPr lang="en-US"/>
          </a:p>
        </p:txBody>
      </p:sp>
    </p:spTree>
    <p:extLst>
      <p:ext uri="{BB962C8B-B14F-4D97-AF65-F5344CB8AC3E}">
        <p14:creationId xmlns:p14="http://schemas.microsoft.com/office/powerpoint/2010/main" val="194568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10</a:t>
            </a:fld>
            <a:endParaRPr lang="en-US"/>
          </a:p>
        </p:txBody>
      </p:sp>
    </p:spTree>
    <p:extLst>
      <p:ext uri="{BB962C8B-B14F-4D97-AF65-F5344CB8AC3E}">
        <p14:creationId xmlns:p14="http://schemas.microsoft.com/office/powerpoint/2010/main" val="2473378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11</a:t>
            </a:fld>
            <a:endParaRPr lang="en-US"/>
          </a:p>
        </p:txBody>
      </p:sp>
    </p:spTree>
    <p:extLst>
      <p:ext uri="{BB962C8B-B14F-4D97-AF65-F5344CB8AC3E}">
        <p14:creationId xmlns:p14="http://schemas.microsoft.com/office/powerpoint/2010/main" val="1682814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Possible Currency Desiderata</a:t>
            </a:r>
            <a:endParaRPr lang="en-US" dirty="0"/>
          </a:p>
        </p:txBody>
      </p:sp>
      <p:sp>
        <p:nvSpPr>
          <p:cNvPr id="3" name="Content Placeholder 2"/>
          <p:cNvSpPr>
            <a:spLocks noGrp="1"/>
          </p:cNvSpPr>
          <p:nvPr>
            <p:ph sz="half" idx="1"/>
          </p:nvPr>
        </p:nvSpPr>
        <p:spPr/>
        <p:txBody>
          <a:bodyPr>
            <a:normAutofit fontScale="85000" lnSpcReduction="20000"/>
          </a:bodyPr>
          <a:lstStyle/>
          <a:p>
            <a:pPr marL="457200" indent="-457200">
              <a:buNone/>
            </a:pPr>
            <a:r>
              <a:rPr lang="en-US" b="1" dirty="0" smtClean="0"/>
              <a:t>Universally </a:t>
            </a:r>
            <a:r>
              <a:rPr lang="en-US" b="1" dirty="0"/>
              <a:t>Recognized </a:t>
            </a:r>
            <a:r>
              <a:rPr lang="en-US" dirty="0"/>
              <a:t>(everyone accepts it</a:t>
            </a:r>
            <a:r>
              <a:rPr lang="en-US" dirty="0" smtClean="0"/>
              <a:t>)</a:t>
            </a:r>
          </a:p>
          <a:p>
            <a:pPr marL="457200" indent="-457200">
              <a:buNone/>
            </a:pPr>
            <a:r>
              <a:rPr lang="en-US" b="1" dirty="0" smtClean="0"/>
              <a:t>Stable</a:t>
            </a:r>
            <a:r>
              <a:rPr lang="en-US" dirty="0" smtClean="0"/>
              <a:t> </a:t>
            </a:r>
            <a:r>
              <a:rPr lang="en-US" dirty="0"/>
              <a:t>(value doesn't </a:t>
            </a:r>
            <a:r>
              <a:rPr lang="en-US" dirty="0" smtClean="0"/>
              <a:t>change)</a:t>
            </a:r>
          </a:p>
          <a:p>
            <a:pPr marL="457200" indent="-457200">
              <a:buNone/>
            </a:pPr>
            <a:r>
              <a:rPr lang="en-US" b="1" dirty="0" smtClean="0"/>
              <a:t>Scarce</a:t>
            </a:r>
            <a:r>
              <a:rPr lang="en-US" dirty="0" smtClean="0"/>
              <a:t> </a:t>
            </a:r>
            <a:r>
              <a:rPr lang="en-US" dirty="0"/>
              <a:t>(limited supply, difficult to duplicate</a:t>
            </a:r>
            <a:r>
              <a:rPr lang="en-US" dirty="0" smtClean="0"/>
              <a:t>)</a:t>
            </a:r>
          </a:p>
          <a:p>
            <a:pPr marL="457200" indent="-457200">
              <a:buNone/>
            </a:pPr>
            <a:r>
              <a:rPr lang="en-US" b="1" dirty="0" smtClean="0"/>
              <a:t>Transferable</a:t>
            </a:r>
            <a:r>
              <a:rPr lang="en-US" dirty="0" smtClean="0"/>
              <a:t> (easy and inexpensive to exchange)</a:t>
            </a:r>
          </a:p>
          <a:p>
            <a:pPr marL="457200" indent="-457200">
              <a:buNone/>
            </a:pPr>
            <a:r>
              <a:rPr lang="en-US" b="1" dirty="0" smtClean="0"/>
              <a:t>Persistent</a:t>
            </a:r>
            <a:r>
              <a:rPr lang="en-US" dirty="0" smtClean="0"/>
              <a:t> (can't be easily destroyed)</a:t>
            </a:r>
          </a:p>
        </p:txBody>
      </p:sp>
      <p:sp>
        <p:nvSpPr>
          <p:cNvPr id="4" name="Content Placeholder 3"/>
          <p:cNvSpPr>
            <a:spLocks noGrp="1"/>
          </p:cNvSpPr>
          <p:nvPr>
            <p:ph sz="half" idx="2"/>
          </p:nvPr>
        </p:nvSpPr>
        <p:spPr/>
        <p:txBody>
          <a:bodyPr>
            <a:normAutofit fontScale="85000" lnSpcReduction="20000"/>
          </a:bodyPr>
          <a:lstStyle/>
          <a:p>
            <a:pPr marL="288925" indent="-288925">
              <a:lnSpc>
                <a:spcPct val="120000"/>
              </a:lnSpc>
              <a:buNone/>
            </a:pPr>
            <a:r>
              <a:rPr lang="en-US" b="1" dirty="0" smtClean="0"/>
              <a:t>Centralized</a:t>
            </a:r>
            <a:r>
              <a:rPr lang="en-US" dirty="0" smtClean="0"/>
              <a:t> (authority controls money supply and integrity)</a:t>
            </a:r>
          </a:p>
          <a:p>
            <a:pPr marL="288925" indent="-288925">
              <a:lnSpc>
                <a:spcPct val="120000"/>
              </a:lnSpc>
              <a:buNone/>
            </a:pPr>
            <a:r>
              <a:rPr lang="en-US" b="1" dirty="0" smtClean="0"/>
              <a:t>Untraceable</a:t>
            </a:r>
            <a:r>
              <a:rPr lang="en-US" dirty="0" smtClean="0"/>
              <a:t> (cannot trace through transactions)</a:t>
            </a:r>
          </a:p>
          <a:p>
            <a:pPr marL="288925" indent="-288925">
              <a:lnSpc>
                <a:spcPct val="120000"/>
              </a:lnSpc>
              <a:buNone/>
            </a:pPr>
            <a:r>
              <a:rPr lang="en-US" b="1" dirty="0" smtClean="0"/>
              <a:t>Anonymous</a:t>
            </a:r>
            <a:r>
              <a:rPr lang="en-US" dirty="0" smtClean="0"/>
              <a:t> (cannot tell who is involved in a transaction)</a:t>
            </a:r>
          </a:p>
          <a:p>
            <a:pPr marL="288925" indent="-288925">
              <a:lnSpc>
                <a:spcPct val="120000"/>
              </a:lnSpc>
              <a:buNone/>
            </a:pPr>
            <a:r>
              <a:rPr lang="en-US" b="1" dirty="0" smtClean="0"/>
              <a:t>Divisible</a:t>
            </a:r>
            <a:r>
              <a:rPr lang="en-US" dirty="0" smtClean="0"/>
              <a:t> (can subdivide into independent pieces)</a:t>
            </a:r>
          </a:p>
          <a:p>
            <a:pPr marL="288925" indent="-288925">
              <a:lnSpc>
                <a:spcPct val="120000"/>
              </a:lnSpc>
              <a:buNone/>
            </a:pPr>
            <a:endParaRPr lang="en-US" dirty="0" smtClean="0"/>
          </a:p>
          <a:p>
            <a:pPr marL="288925" indent="-288925">
              <a:lnSpc>
                <a:spcPct val="120000"/>
              </a:lnSpc>
              <a:buNone/>
            </a:pPr>
            <a:endParaRPr lang="en-US" dirty="0"/>
          </a:p>
        </p:txBody>
      </p:sp>
      <p:sp>
        <p:nvSpPr>
          <p:cNvPr id="5" name="Slide Number Placeholder 4"/>
          <p:cNvSpPr>
            <a:spLocks noGrp="1"/>
          </p:cNvSpPr>
          <p:nvPr>
            <p:ph type="sldNum" sz="quarter" idx="12"/>
          </p:nvPr>
        </p:nvSpPr>
        <p:spPr/>
        <p:txBody>
          <a:bodyPr/>
          <a:lstStyle/>
          <a:p>
            <a:fld id="{FE5D6FF9-F5B4-8C4F-9785-10F7626886B1}" type="slidenum">
              <a:rPr lang="en-US" smtClean="0"/>
              <a:t>12</a:t>
            </a:fld>
            <a:endParaRPr lang="en-US"/>
          </a:p>
        </p:txBody>
      </p:sp>
    </p:spTree>
    <p:extLst>
      <p:ext uri="{BB962C8B-B14F-4D97-AF65-F5344CB8AC3E}">
        <p14:creationId xmlns:p14="http://schemas.microsoft.com/office/powerpoint/2010/main" val="216143686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t="22452" b="2746"/>
          <a:stretch/>
        </p:blipFill>
        <p:spPr>
          <a:xfrm>
            <a:off x="0" y="1"/>
            <a:ext cx="9168332" cy="5143500"/>
          </a:xfrm>
          <a:prstGeom prst="rect">
            <a:avLst/>
          </a:prstGeom>
        </p:spPr>
      </p:pic>
      <p:sp>
        <p:nvSpPr>
          <p:cNvPr id="2" name="Title 1"/>
          <p:cNvSpPr>
            <a:spLocks noGrp="1"/>
          </p:cNvSpPr>
          <p:nvPr>
            <p:ph type="title"/>
          </p:nvPr>
        </p:nvSpPr>
        <p:spPr>
          <a:xfrm>
            <a:off x="457200" y="2067384"/>
            <a:ext cx="8229600" cy="857250"/>
          </a:xfrm>
        </p:spPr>
        <p:txBody>
          <a:bodyPr/>
          <a:lstStyle/>
          <a:p>
            <a:r>
              <a:rPr lang="en-US" b="1" dirty="0" smtClean="0"/>
              <a:t>What was the first currency?</a:t>
            </a:r>
            <a:endParaRPr lang="en-US" b="1" dirty="0"/>
          </a:p>
        </p:txBody>
      </p:sp>
      <p:sp>
        <p:nvSpPr>
          <p:cNvPr id="3" name="Slide Number Placeholder 2"/>
          <p:cNvSpPr>
            <a:spLocks noGrp="1"/>
          </p:cNvSpPr>
          <p:nvPr>
            <p:ph type="sldNum" sz="quarter" idx="12"/>
          </p:nvPr>
        </p:nvSpPr>
        <p:spPr/>
        <p:txBody>
          <a:bodyPr/>
          <a:lstStyle/>
          <a:p>
            <a:fld id="{FE5D6FF9-F5B4-8C4F-9785-10F7626886B1}" type="slidenum">
              <a:rPr lang="en-US" smtClean="0"/>
              <a:t>13</a:t>
            </a:fld>
            <a:endParaRPr lang="en-US"/>
          </a:p>
        </p:txBody>
      </p:sp>
    </p:spTree>
    <p:extLst>
      <p:ext uri="{BB962C8B-B14F-4D97-AF65-F5344CB8AC3E}">
        <p14:creationId xmlns:p14="http://schemas.microsoft.com/office/powerpoint/2010/main" val="1469929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14</a:t>
            </a:fld>
            <a:endParaRPr lang="en-US"/>
          </a:p>
        </p:txBody>
      </p:sp>
      <p:pic>
        <p:nvPicPr>
          <p:cNvPr id="3" name="Picture 2"/>
          <p:cNvPicPr>
            <a:picLocks noChangeAspect="1"/>
          </p:cNvPicPr>
          <p:nvPr/>
        </p:nvPicPr>
        <p:blipFill>
          <a:blip r:embed="rId2"/>
          <a:stretch>
            <a:fillRect/>
          </a:stretch>
        </p:blipFill>
        <p:spPr>
          <a:xfrm>
            <a:off x="0" y="0"/>
            <a:ext cx="3842343" cy="5143500"/>
          </a:xfrm>
          <a:prstGeom prst="rect">
            <a:avLst/>
          </a:prstGeom>
        </p:spPr>
      </p:pic>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ackgroundRemoval t="6119" b="100000" l="3226" r="100000"/>
                    </a14:imgEffect>
                  </a14:imgLayer>
                </a14:imgProps>
              </a:ext>
            </a:extLst>
          </a:blip>
          <a:stretch>
            <a:fillRect/>
          </a:stretch>
        </p:blipFill>
        <p:spPr>
          <a:xfrm>
            <a:off x="5110920" y="-194610"/>
            <a:ext cx="3972555" cy="5235718"/>
          </a:xfrm>
          <a:prstGeom prst="rect">
            <a:avLst/>
          </a:prstGeom>
        </p:spPr>
      </p:pic>
    </p:spTree>
    <p:extLst>
      <p:ext uri="{BB962C8B-B14F-4D97-AF65-F5344CB8AC3E}">
        <p14:creationId xmlns:p14="http://schemas.microsoft.com/office/powerpoint/2010/main" val="1635611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15</a:t>
            </a:fld>
            <a:endParaRPr lang="en-US"/>
          </a:p>
        </p:txBody>
      </p:sp>
      <p:pic>
        <p:nvPicPr>
          <p:cNvPr id="5" name="Picture 4"/>
          <p:cNvPicPr>
            <a:picLocks noChangeAspect="1"/>
          </p:cNvPicPr>
          <p:nvPr/>
        </p:nvPicPr>
        <p:blipFill>
          <a:blip r:embed="rId2">
            <a:extLst>
              <a:ext uri="{BEBA8EAE-BF5A-486C-A8C5-ECC9F3942E4B}">
                <a14:imgProps xmlns:a14="http://schemas.microsoft.com/office/drawing/2010/main">
                  <a14:imgLayer r:embed="rId3">
                    <a14:imgEffect>
                      <a14:backgroundRemoval t="6119" b="100000" l="3226" r="100000"/>
                    </a14:imgEffect>
                  </a14:imgLayer>
                </a14:imgProps>
              </a:ext>
            </a:extLst>
          </a:blip>
          <a:stretch>
            <a:fillRect/>
          </a:stretch>
        </p:blipFill>
        <p:spPr>
          <a:xfrm>
            <a:off x="5110920" y="-194610"/>
            <a:ext cx="3972555" cy="5235718"/>
          </a:xfrm>
          <a:prstGeom prst="rect">
            <a:avLst/>
          </a:prstGeom>
        </p:spPr>
      </p:pic>
      <p:sp>
        <p:nvSpPr>
          <p:cNvPr id="6" name="Rectangle 5"/>
          <p:cNvSpPr/>
          <p:nvPr/>
        </p:nvSpPr>
        <p:spPr>
          <a:xfrm>
            <a:off x="349693" y="3312287"/>
            <a:ext cx="4897783" cy="1569660"/>
          </a:xfrm>
          <a:prstGeom prst="rect">
            <a:avLst/>
          </a:prstGeom>
        </p:spPr>
        <p:txBody>
          <a:bodyPr wrap="none">
            <a:spAutoFit/>
          </a:bodyPr>
          <a:lstStyle/>
          <a:p>
            <a:r>
              <a:rPr lang="en-US" sz="4800" b="1" dirty="0" smtClean="0"/>
              <a:t>Aristotle’s </a:t>
            </a:r>
            <a:r>
              <a:rPr lang="en-US" sz="4800" b="1" i="1" dirty="0" smtClean="0"/>
              <a:t>Politics</a:t>
            </a:r>
          </a:p>
          <a:p>
            <a:r>
              <a:rPr lang="en-US" sz="4800" i="1" dirty="0" smtClean="0"/>
              <a:t>around 350 BCE</a:t>
            </a:r>
            <a:endParaRPr lang="en-US" sz="4800" i="1" dirty="0"/>
          </a:p>
        </p:txBody>
      </p:sp>
    </p:spTree>
    <p:extLst>
      <p:ext uri="{BB962C8B-B14F-4D97-AF65-F5344CB8AC3E}">
        <p14:creationId xmlns:p14="http://schemas.microsoft.com/office/powerpoint/2010/main" val="654109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16</a:t>
            </a:fld>
            <a:endParaRPr lang="en-US"/>
          </a:p>
        </p:txBody>
      </p:sp>
      <p:pic>
        <p:nvPicPr>
          <p:cNvPr id="7" name="Picture 6" descr="Screen Shot 2015-01-11 at 7.50.2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693" y="340924"/>
            <a:ext cx="7489141" cy="4162455"/>
          </a:xfrm>
          <a:prstGeom prst="rect">
            <a:avLst/>
          </a:prstGeom>
        </p:spPr>
      </p:pic>
      <p:pic>
        <p:nvPicPr>
          <p:cNvPr id="5" name="Picture 4"/>
          <p:cNvPicPr>
            <a:picLocks noChangeAspect="1"/>
          </p:cNvPicPr>
          <p:nvPr/>
        </p:nvPicPr>
        <p:blipFill>
          <a:blip r:embed="rId3">
            <a:alphaModFix amt="24000"/>
            <a:extLst>
              <a:ext uri="{BEBA8EAE-BF5A-486C-A8C5-ECC9F3942E4B}">
                <a14:imgProps xmlns:a14="http://schemas.microsoft.com/office/drawing/2010/main">
                  <a14:imgLayer r:embed="rId4">
                    <a14:imgEffect>
                      <a14:backgroundRemoval t="6119" b="100000" l="3226" r="100000"/>
                    </a14:imgEffect>
                  </a14:imgLayer>
                </a14:imgProps>
              </a:ext>
            </a:extLst>
          </a:blip>
          <a:stretch>
            <a:fillRect/>
          </a:stretch>
        </p:blipFill>
        <p:spPr>
          <a:xfrm>
            <a:off x="5110920" y="-194610"/>
            <a:ext cx="3972555" cy="5235718"/>
          </a:xfrm>
          <a:prstGeom prst="rect">
            <a:avLst/>
          </a:prstGeom>
        </p:spPr>
      </p:pic>
      <p:sp>
        <p:nvSpPr>
          <p:cNvPr id="6" name="Rectangle 5"/>
          <p:cNvSpPr/>
          <p:nvPr/>
        </p:nvSpPr>
        <p:spPr>
          <a:xfrm>
            <a:off x="250843" y="4456332"/>
            <a:ext cx="4656267" cy="584776"/>
          </a:xfrm>
          <a:prstGeom prst="rect">
            <a:avLst/>
          </a:prstGeom>
        </p:spPr>
        <p:txBody>
          <a:bodyPr wrap="square">
            <a:spAutoFit/>
          </a:bodyPr>
          <a:lstStyle/>
          <a:p>
            <a:r>
              <a:rPr lang="en-US" sz="3200" b="1" dirty="0" smtClean="0"/>
              <a:t>Aristotle’s </a:t>
            </a:r>
            <a:r>
              <a:rPr lang="en-US" sz="3200" b="1" i="1" dirty="0" smtClean="0"/>
              <a:t>Politics </a:t>
            </a:r>
            <a:r>
              <a:rPr lang="en-US" sz="3200" i="1" dirty="0" smtClean="0"/>
              <a:t>350 BCE</a:t>
            </a:r>
            <a:endParaRPr lang="en-US" sz="3200" i="1" dirty="0"/>
          </a:p>
        </p:txBody>
      </p:sp>
    </p:spTree>
    <p:extLst>
      <p:ext uri="{BB962C8B-B14F-4D97-AF65-F5344CB8AC3E}">
        <p14:creationId xmlns:p14="http://schemas.microsoft.com/office/powerpoint/2010/main" val="12272375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1-11 at 7.50.22 PM.png"/>
          <p:cNvPicPr>
            <a:picLocks noChangeAspect="1"/>
          </p:cNvPicPr>
          <p:nvPr/>
        </p:nvPicPr>
        <p:blipFill rotWithShape="1">
          <a:blip r:embed="rId2">
            <a:extLst>
              <a:ext uri="{28A0092B-C50C-407E-A947-70E740481C1C}">
                <a14:useLocalDpi xmlns:a14="http://schemas.microsoft.com/office/drawing/2010/main" val="0"/>
              </a:ext>
            </a:extLst>
          </a:blip>
          <a:srcRect t="53594"/>
          <a:stretch/>
        </p:blipFill>
        <p:spPr>
          <a:xfrm>
            <a:off x="250843" y="376353"/>
            <a:ext cx="7489141" cy="1931629"/>
          </a:xfrm>
          <a:prstGeom prst="rect">
            <a:avLst/>
          </a:prstGeom>
        </p:spPr>
      </p:pic>
      <p:pic>
        <p:nvPicPr>
          <p:cNvPr id="3" name="Picture 2" descr="Screen Shot 2015-01-12 at 9.16.59 AM.png"/>
          <p:cNvPicPr>
            <a:picLocks noChangeAspect="1"/>
          </p:cNvPicPr>
          <p:nvPr/>
        </p:nvPicPr>
        <p:blipFill rotWithShape="1">
          <a:blip r:embed="rId3">
            <a:extLst>
              <a:ext uri="{28A0092B-C50C-407E-A947-70E740481C1C}">
                <a14:useLocalDpi xmlns:a14="http://schemas.microsoft.com/office/drawing/2010/main" val="0"/>
              </a:ext>
            </a:extLst>
          </a:blip>
          <a:srcRect t="1581" b="48866"/>
          <a:stretch/>
        </p:blipFill>
        <p:spPr>
          <a:xfrm>
            <a:off x="313555" y="2020463"/>
            <a:ext cx="7867199" cy="2435869"/>
          </a:xfrm>
          <a:prstGeom prst="rect">
            <a:avLst/>
          </a:prstGeom>
        </p:spPr>
      </p:pic>
      <p:sp>
        <p:nvSpPr>
          <p:cNvPr id="2" name="Slide Number Placeholder 1"/>
          <p:cNvSpPr>
            <a:spLocks noGrp="1"/>
          </p:cNvSpPr>
          <p:nvPr>
            <p:ph type="sldNum" sz="quarter" idx="12"/>
          </p:nvPr>
        </p:nvSpPr>
        <p:spPr/>
        <p:txBody>
          <a:bodyPr/>
          <a:lstStyle/>
          <a:p>
            <a:fld id="{FE5D6FF9-F5B4-8C4F-9785-10F7626886B1}" type="slidenum">
              <a:rPr lang="en-US" smtClean="0"/>
              <a:t>17</a:t>
            </a:fld>
            <a:endParaRPr lang="en-US"/>
          </a:p>
        </p:txBody>
      </p:sp>
      <p:pic>
        <p:nvPicPr>
          <p:cNvPr id="5" name="Picture 4"/>
          <p:cNvPicPr>
            <a:picLocks noChangeAspect="1"/>
          </p:cNvPicPr>
          <p:nvPr/>
        </p:nvPicPr>
        <p:blipFill>
          <a:blip r:embed="rId4">
            <a:alphaModFix amt="24000"/>
            <a:extLst>
              <a:ext uri="{BEBA8EAE-BF5A-486C-A8C5-ECC9F3942E4B}">
                <a14:imgProps xmlns:a14="http://schemas.microsoft.com/office/drawing/2010/main">
                  <a14:imgLayer r:embed="rId5">
                    <a14:imgEffect>
                      <a14:backgroundRemoval t="6119" b="100000" l="3226" r="100000"/>
                    </a14:imgEffect>
                  </a14:imgLayer>
                </a14:imgProps>
              </a:ext>
            </a:extLst>
          </a:blip>
          <a:stretch>
            <a:fillRect/>
          </a:stretch>
        </p:blipFill>
        <p:spPr>
          <a:xfrm>
            <a:off x="5110920" y="-194610"/>
            <a:ext cx="3972555" cy="5235718"/>
          </a:xfrm>
          <a:prstGeom prst="rect">
            <a:avLst/>
          </a:prstGeom>
        </p:spPr>
      </p:pic>
      <p:sp>
        <p:nvSpPr>
          <p:cNvPr id="6" name="Rectangle 5"/>
          <p:cNvSpPr/>
          <p:nvPr/>
        </p:nvSpPr>
        <p:spPr>
          <a:xfrm>
            <a:off x="250843" y="4456332"/>
            <a:ext cx="4656267" cy="584776"/>
          </a:xfrm>
          <a:prstGeom prst="rect">
            <a:avLst/>
          </a:prstGeom>
        </p:spPr>
        <p:txBody>
          <a:bodyPr wrap="square">
            <a:spAutoFit/>
          </a:bodyPr>
          <a:lstStyle/>
          <a:p>
            <a:r>
              <a:rPr lang="en-US" sz="3200" b="1" dirty="0" smtClean="0"/>
              <a:t>Aristotle’s </a:t>
            </a:r>
            <a:r>
              <a:rPr lang="en-US" sz="3200" b="1" i="1" dirty="0" smtClean="0"/>
              <a:t>Politics </a:t>
            </a:r>
            <a:r>
              <a:rPr lang="en-US" sz="3200" i="1" dirty="0" smtClean="0"/>
              <a:t>350 BCE</a:t>
            </a:r>
            <a:endParaRPr lang="en-US" sz="3200" i="1" dirty="0"/>
          </a:p>
        </p:txBody>
      </p:sp>
    </p:spTree>
    <p:extLst>
      <p:ext uri="{BB962C8B-B14F-4D97-AF65-F5344CB8AC3E}">
        <p14:creationId xmlns:p14="http://schemas.microsoft.com/office/powerpoint/2010/main" val="943960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t="22452" b="2746"/>
          <a:stretch/>
        </p:blipFill>
        <p:spPr>
          <a:xfrm>
            <a:off x="0" y="1"/>
            <a:ext cx="9168332" cy="5143500"/>
          </a:xfrm>
          <a:prstGeom prst="rect">
            <a:avLst/>
          </a:prstGeom>
        </p:spPr>
      </p:pic>
      <p:sp>
        <p:nvSpPr>
          <p:cNvPr id="2" name="Title 1"/>
          <p:cNvSpPr>
            <a:spLocks noGrp="1"/>
          </p:cNvSpPr>
          <p:nvPr>
            <p:ph type="title"/>
          </p:nvPr>
        </p:nvSpPr>
        <p:spPr>
          <a:xfrm>
            <a:off x="457200" y="2067384"/>
            <a:ext cx="8229600" cy="857250"/>
          </a:xfrm>
        </p:spPr>
        <p:txBody>
          <a:bodyPr>
            <a:noAutofit/>
          </a:bodyPr>
          <a:lstStyle/>
          <a:p>
            <a:r>
              <a:rPr lang="en-US" sz="6600" dirty="0" smtClean="0"/>
              <a:t>How well does </a:t>
            </a:r>
            <a:r>
              <a:rPr lang="en-US" sz="6600" b="1" dirty="0" smtClean="0"/>
              <a:t>salt</a:t>
            </a:r>
            <a:r>
              <a:rPr lang="en-US" sz="6600" dirty="0" smtClean="0"/>
              <a:t> work as a currency?</a:t>
            </a:r>
            <a:endParaRPr lang="en-US" sz="6600" dirty="0"/>
          </a:p>
        </p:txBody>
      </p:sp>
      <p:sp>
        <p:nvSpPr>
          <p:cNvPr id="3" name="Slide Number Placeholder 2"/>
          <p:cNvSpPr>
            <a:spLocks noGrp="1"/>
          </p:cNvSpPr>
          <p:nvPr>
            <p:ph type="sldNum" sz="quarter" idx="12"/>
          </p:nvPr>
        </p:nvSpPr>
        <p:spPr/>
        <p:txBody>
          <a:bodyPr/>
          <a:lstStyle/>
          <a:p>
            <a:fld id="{FE5D6FF9-F5B4-8C4F-9785-10F7626886B1}" type="slidenum">
              <a:rPr lang="en-US" smtClean="0"/>
              <a:t>18</a:t>
            </a:fld>
            <a:endParaRPr lang="en-US"/>
          </a:p>
        </p:txBody>
      </p:sp>
    </p:spTree>
    <p:extLst>
      <p:ext uri="{BB962C8B-B14F-4D97-AF65-F5344CB8AC3E}">
        <p14:creationId xmlns:p14="http://schemas.microsoft.com/office/powerpoint/2010/main" val="2512726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E5D6FF9-F5B4-8C4F-9785-10F7626886B1}" type="slidenum">
              <a:rPr lang="en-US" smtClean="0"/>
              <a:t>1</a:t>
            </a:fld>
            <a:endParaRPr lang="en-US"/>
          </a:p>
        </p:txBody>
      </p:sp>
      <p:pic>
        <p:nvPicPr>
          <p:cNvPr id="5" name="Picture 4"/>
          <p:cNvPicPr>
            <a:picLocks noChangeAspect="1"/>
          </p:cNvPicPr>
          <p:nvPr/>
        </p:nvPicPr>
        <p:blipFill>
          <a:blip r:embed="rId2"/>
          <a:stretch>
            <a:fillRect/>
          </a:stretch>
        </p:blipFill>
        <p:spPr>
          <a:xfrm>
            <a:off x="457201" y="161638"/>
            <a:ext cx="1667165" cy="2222886"/>
          </a:xfrm>
          <a:prstGeom prst="rect">
            <a:avLst/>
          </a:prstGeom>
        </p:spPr>
      </p:pic>
      <p:sp>
        <p:nvSpPr>
          <p:cNvPr id="6" name="TextBox 5"/>
          <p:cNvSpPr txBox="1"/>
          <p:nvPr/>
        </p:nvSpPr>
        <p:spPr>
          <a:xfrm>
            <a:off x="723644" y="2501699"/>
            <a:ext cx="1109348" cy="461665"/>
          </a:xfrm>
          <a:prstGeom prst="rect">
            <a:avLst/>
          </a:prstGeom>
          <a:noFill/>
        </p:spPr>
        <p:txBody>
          <a:bodyPr wrap="none" rtlCol="0">
            <a:spAutoFit/>
          </a:bodyPr>
          <a:lstStyle/>
          <a:p>
            <a:r>
              <a:rPr lang="en-US" sz="2400" b="1" dirty="0" smtClean="0"/>
              <a:t>Physics</a:t>
            </a:r>
            <a:endParaRPr lang="en-US" sz="2400" b="1" dirty="0"/>
          </a:p>
        </p:txBody>
      </p:sp>
      <p:pic>
        <p:nvPicPr>
          <p:cNvPr id="7" name="Picture 6"/>
          <p:cNvPicPr>
            <a:picLocks noChangeAspect="1"/>
          </p:cNvPicPr>
          <p:nvPr/>
        </p:nvPicPr>
        <p:blipFill>
          <a:blip r:embed="rId3"/>
          <a:stretch>
            <a:fillRect/>
          </a:stretch>
        </p:blipFill>
        <p:spPr>
          <a:xfrm>
            <a:off x="307110" y="2923227"/>
            <a:ext cx="4071132" cy="1405223"/>
          </a:xfrm>
          <a:prstGeom prst="rect">
            <a:avLst/>
          </a:prstGeom>
        </p:spPr>
      </p:pic>
      <p:sp>
        <p:nvSpPr>
          <p:cNvPr id="8" name="TextBox 7"/>
          <p:cNvSpPr txBox="1"/>
          <p:nvPr/>
        </p:nvSpPr>
        <p:spPr>
          <a:xfrm>
            <a:off x="1428032" y="4367153"/>
            <a:ext cx="1633781" cy="400110"/>
          </a:xfrm>
          <a:prstGeom prst="rect">
            <a:avLst/>
          </a:prstGeom>
          <a:noFill/>
        </p:spPr>
        <p:txBody>
          <a:bodyPr wrap="none" rtlCol="0">
            <a:spAutoFit/>
          </a:bodyPr>
          <a:lstStyle/>
          <a:p>
            <a:r>
              <a:rPr lang="en-US" sz="2000" b="1" dirty="0" smtClean="0"/>
              <a:t>Cryptography</a:t>
            </a:r>
            <a:endParaRPr lang="en-US" sz="2000" b="1" dirty="0"/>
          </a:p>
        </p:txBody>
      </p:sp>
      <p:pic>
        <p:nvPicPr>
          <p:cNvPr id="9" name="Picture 8"/>
          <p:cNvPicPr>
            <a:picLocks noChangeAspect="1"/>
          </p:cNvPicPr>
          <p:nvPr/>
        </p:nvPicPr>
        <p:blipFill>
          <a:blip r:embed="rId4"/>
          <a:stretch>
            <a:fillRect/>
          </a:stretch>
        </p:blipFill>
        <p:spPr>
          <a:xfrm>
            <a:off x="3312514" y="216641"/>
            <a:ext cx="2647660" cy="2167883"/>
          </a:xfrm>
          <a:prstGeom prst="rect">
            <a:avLst/>
          </a:prstGeom>
        </p:spPr>
      </p:pic>
      <p:sp>
        <p:nvSpPr>
          <p:cNvPr id="10" name="TextBox 9"/>
          <p:cNvSpPr txBox="1"/>
          <p:nvPr/>
        </p:nvSpPr>
        <p:spPr>
          <a:xfrm>
            <a:off x="3312514" y="2523117"/>
            <a:ext cx="2636133" cy="400110"/>
          </a:xfrm>
          <a:prstGeom prst="rect">
            <a:avLst/>
          </a:prstGeom>
          <a:noFill/>
        </p:spPr>
        <p:txBody>
          <a:bodyPr wrap="none" rtlCol="0">
            <a:spAutoFit/>
          </a:bodyPr>
          <a:lstStyle/>
          <a:p>
            <a:r>
              <a:rPr lang="en-US" sz="2000" b="1" dirty="0" smtClean="0"/>
              <a:t>Computer Architecture</a:t>
            </a:r>
            <a:endParaRPr lang="en-US" sz="2000" b="1" dirty="0"/>
          </a:p>
        </p:txBody>
      </p:sp>
      <p:pic>
        <p:nvPicPr>
          <p:cNvPr id="11" name="Picture 10"/>
          <p:cNvPicPr>
            <a:picLocks noChangeAspect="1"/>
          </p:cNvPicPr>
          <p:nvPr/>
        </p:nvPicPr>
        <p:blipFill>
          <a:blip r:embed="rId5"/>
          <a:stretch>
            <a:fillRect/>
          </a:stretch>
        </p:blipFill>
        <p:spPr>
          <a:xfrm>
            <a:off x="4696762" y="3090999"/>
            <a:ext cx="3990038" cy="1466926"/>
          </a:xfrm>
          <a:prstGeom prst="rect">
            <a:avLst/>
          </a:prstGeom>
        </p:spPr>
      </p:pic>
      <p:sp>
        <p:nvSpPr>
          <p:cNvPr id="12" name="TextBox 11"/>
          <p:cNvSpPr txBox="1"/>
          <p:nvPr/>
        </p:nvSpPr>
        <p:spPr>
          <a:xfrm>
            <a:off x="6274357" y="4557925"/>
            <a:ext cx="1313180" cy="400110"/>
          </a:xfrm>
          <a:prstGeom prst="rect">
            <a:avLst/>
          </a:prstGeom>
          <a:noFill/>
        </p:spPr>
        <p:txBody>
          <a:bodyPr wrap="none" rtlCol="0">
            <a:spAutoFit/>
          </a:bodyPr>
          <a:lstStyle/>
          <a:p>
            <a:r>
              <a:rPr lang="en-US" sz="2000" b="1" dirty="0" smtClean="0"/>
              <a:t>Economics</a:t>
            </a:r>
            <a:endParaRPr lang="en-US" sz="2000" b="1" dirty="0"/>
          </a:p>
        </p:txBody>
      </p:sp>
      <p:sp>
        <p:nvSpPr>
          <p:cNvPr id="14" name="TextBox 13"/>
          <p:cNvSpPr txBox="1"/>
          <p:nvPr/>
        </p:nvSpPr>
        <p:spPr>
          <a:xfrm>
            <a:off x="6172866" y="542416"/>
            <a:ext cx="2662683" cy="400110"/>
          </a:xfrm>
          <a:prstGeom prst="rect">
            <a:avLst/>
          </a:prstGeom>
          <a:noFill/>
        </p:spPr>
        <p:txBody>
          <a:bodyPr wrap="none" rtlCol="0">
            <a:spAutoFit/>
          </a:bodyPr>
          <a:lstStyle/>
          <a:p>
            <a:r>
              <a:rPr lang="en-US" sz="2000" b="1" dirty="0" smtClean="0"/>
              <a:t>Theory of Computation</a:t>
            </a:r>
            <a:endParaRPr lang="en-US" sz="2000" b="1" dirty="0"/>
          </a:p>
        </p:txBody>
      </p:sp>
      <p:sp>
        <p:nvSpPr>
          <p:cNvPr id="15" name="TextBox 14"/>
          <p:cNvSpPr txBox="1"/>
          <p:nvPr/>
        </p:nvSpPr>
        <p:spPr>
          <a:xfrm>
            <a:off x="7155612" y="1044963"/>
            <a:ext cx="1531188" cy="400110"/>
          </a:xfrm>
          <a:prstGeom prst="rect">
            <a:avLst/>
          </a:prstGeom>
          <a:noFill/>
        </p:spPr>
        <p:txBody>
          <a:bodyPr wrap="none" rtlCol="0">
            <a:spAutoFit/>
          </a:bodyPr>
          <a:lstStyle/>
          <a:p>
            <a:r>
              <a:rPr lang="en-US" sz="2000" b="1" dirty="0" smtClean="0"/>
              <a:t>Government</a:t>
            </a:r>
            <a:endParaRPr lang="en-US" sz="2000" b="1" dirty="0"/>
          </a:p>
        </p:txBody>
      </p:sp>
      <p:sp>
        <p:nvSpPr>
          <p:cNvPr id="16" name="TextBox 15"/>
          <p:cNvSpPr txBox="1"/>
          <p:nvPr/>
        </p:nvSpPr>
        <p:spPr>
          <a:xfrm>
            <a:off x="6428706" y="2301644"/>
            <a:ext cx="2317662" cy="400110"/>
          </a:xfrm>
          <a:prstGeom prst="rect">
            <a:avLst/>
          </a:prstGeom>
          <a:noFill/>
        </p:spPr>
        <p:txBody>
          <a:bodyPr wrap="none" rtlCol="0">
            <a:spAutoFit/>
          </a:bodyPr>
          <a:lstStyle/>
          <a:p>
            <a:r>
              <a:rPr lang="en-US" sz="2000" b="1" dirty="0" smtClean="0"/>
              <a:t>Distributed Systems</a:t>
            </a:r>
            <a:endParaRPr lang="en-US" sz="2000" b="1" dirty="0"/>
          </a:p>
        </p:txBody>
      </p:sp>
      <p:sp>
        <p:nvSpPr>
          <p:cNvPr id="17" name="TextBox 16"/>
          <p:cNvSpPr txBox="1"/>
          <p:nvPr/>
        </p:nvSpPr>
        <p:spPr>
          <a:xfrm>
            <a:off x="6138415" y="1645128"/>
            <a:ext cx="1367056" cy="400110"/>
          </a:xfrm>
          <a:prstGeom prst="rect">
            <a:avLst/>
          </a:prstGeom>
          <a:noFill/>
        </p:spPr>
        <p:txBody>
          <a:bodyPr wrap="none" rtlCol="0">
            <a:spAutoFit/>
          </a:bodyPr>
          <a:lstStyle/>
          <a:p>
            <a:r>
              <a:rPr lang="en-US" sz="2000" b="1" dirty="0" smtClean="0"/>
              <a:t>Algorithms</a:t>
            </a:r>
            <a:endParaRPr lang="en-US" sz="2000" b="1" dirty="0"/>
          </a:p>
        </p:txBody>
      </p:sp>
    </p:spTree>
    <p:extLst>
      <p:ext uri="{BB962C8B-B14F-4D97-AF65-F5344CB8AC3E}">
        <p14:creationId xmlns:p14="http://schemas.microsoft.com/office/powerpoint/2010/main" val="19650347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19</a:t>
            </a:fld>
            <a:endParaRPr lang="en-US"/>
          </a:p>
        </p:txBody>
      </p:sp>
    </p:spTree>
    <p:extLst>
      <p:ext uri="{BB962C8B-B14F-4D97-AF65-F5344CB8AC3E}">
        <p14:creationId xmlns:p14="http://schemas.microsoft.com/office/powerpoint/2010/main" val="9574313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20</a:t>
            </a:fld>
            <a:endParaRPr lang="en-US"/>
          </a:p>
        </p:txBody>
      </p:sp>
      <p:pic>
        <p:nvPicPr>
          <p:cNvPr id="3" name="Picture 2"/>
          <p:cNvPicPr>
            <a:picLocks noChangeAspect="1"/>
          </p:cNvPicPr>
          <p:nvPr/>
        </p:nvPicPr>
        <p:blipFill rotWithShape="1">
          <a:blip r:embed="rId2"/>
          <a:srcRect t="19144" b="5180"/>
          <a:stretch/>
        </p:blipFill>
        <p:spPr>
          <a:xfrm>
            <a:off x="-76676" y="-94089"/>
            <a:ext cx="9283388" cy="5268952"/>
          </a:xfrm>
          <a:prstGeom prst="rect">
            <a:avLst/>
          </a:prstGeom>
        </p:spPr>
      </p:pic>
      <p:sp>
        <p:nvSpPr>
          <p:cNvPr id="4" name="Rectangle 3"/>
          <p:cNvSpPr/>
          <p:nvPr/>
        </p:nvSpPr>
        <p:spPr>
          <a:xfrm>
            <a:off x="179397" y="4671775"/>
            <a:ext cx="3392087" cy="369332"/>
          </a:xfrm>
          <a:prstGeom prst="rect">
            <a:avLst/>
          </a:prstGeom>
        </p:spPr>
        <p:txBody>
          <a:bodyPr wrap="none">
            <a:spAutoFit/>
          </a:bodyPr>
          <a:lstStyle/>
          <a:p>
            <a:r>
              <a:rPr lang="en-US" dirty="0" smtClean="0"/>
              <a:t>http://</a:t>
            </a:r>
            <a:r>
              <a:rPr lang="en-US" dirty="0" err="1" smtClean="0"/>
              <a:t>solvingforzero.com</a:t>
            </a:r>
            <a:r>
              <a:rPr lang="en-US" dirty="0" smtClean="0"/>
              <a:t>/?p=804</a:t>
            </a:r>
            <a:endParaRPr lang="en-US" dirty="0"/>
          </a:p>
        </p:txBody>
      </p:sp>
      <p:sp>
        <p:nvSpPr>
          <p:cNvPr id="5" name="TextBox 4"/>
          <p:cNvSpPr txBox="1"/>
          <p:nvPr/>
        </p:nvSpPr>
        <p:spPr>
          <a:xfrm>
            <a:off x="6553200" y="4471720"/>
            <a:ext cx="2424612" cy="400110"/>
          </a:xfrm>
          <a:prstGeom prst="rect">
            <a:avLst/>
          </a:prstGeom>
          <a:noFill/>
        </p:spPr>
        <p:txBody>
          <a:bodyPr wrap="none" rtlCol="0">
            <a:spAutoFit/>
          </a:bodyPr>
          <a:lstStyle/>
          <a:p>
            <a:r>
              <a:rPr lang="en-US" sz="2000" b="1" dirty="0" smtClean="0"/>
              <a:t>Salt Mining in Bolivia</a:t>
            </a:r>
          </a:p>
        </p:txBody>
      </p:sp>
    </p:spTree>
    <p:extLst>
      <p:ext uri="{BB962C8B-B14F-4D97-AF65-F5344CB8AC3E}">
        <p14:creationId xmlns:p14="http://schemas.microsoft.com/office/powerpoint/2010/main" val="5722202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Fiat</a:t>
            </a:r>
            <a:r>
              <a:rPr lang="en-US" dirty="0" smtClean="0"/>
              <a:t> Currency</a:t>
            </a:r>
            <a:endParaRPr lang="en-US" dirty="0"/>
          </a:p>
        </p:txBody>
      </p:sp>
      <p:sp>
        <p:nvSpPr>
          <p:cNvPr id="4" name="Slide Number Placeholder 3"/>
          <p:cNvSpPr>
            <a:spLocks noGrp="1"/>
          </p:cNvSpPr>
          <p:nvPr>
            <p:ph type="sldNum" sz="quarter" idx="12"/>
          </p:nvPr>
        </p:nvSpPr>
        <p:spPr/>
        <p:txBody>
          <a:bodyPr/>
          <a:lstStyle/>
          <a:p>
            <a:fld id="{FE5D6FF9-F5B4-8C4F-9785-10F7626886B1}" type="slidenum">
              <a:rPr lang="en-US" smtClean="0"/>
              <a:t>21</a:t>
            </a:fld>
            <a:endParaRPr lang="en-US"/>
          </a:p>
        </p:txBody>
      </p:sp>
      <p:pic>
        <p:nvPicPr>
          <p:cNvPr id="9" name="Picture 8" descr="Screen Shot 2015-01-12 at 10.53.36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062" y="1204439"/>
            <a:ext cx="5739838" cy="2718321"/>
          </a:xfrm>
          <a:prstGeom prst="rect">
            <a:avLst/>
          </a:prstGeom>
        </p:spPr>
      </p:pic>
      <p:pic>
        <p:nvPicPr>
          <p:cNvPr id="7" name="Picture 6"/>
          <p:cNvPicPr>
            <a:picLocks noChangeAspect="1"/>
          </p:cNvPicPr>
          <p:nvPr/>
        </p:nvPicPr>
        <p:blipFill>
          <a:blip r:embed="rId3"/>
          <a:stretch>
            <a:fillRect/>
          </a:stretch>
        </p:blipFill>
        <p:spPr>
          <a:xfrm>
            <a:off x="3875458" y="1636626"/>
            <a:ext cx="5268542" cy="3506873"/>
          </a:xfrm>
          <a:prstGeom prst="rect">
            <a:avLst/>
          </a:prstGeom>
        </p:spPr>
      </p:pic>
    </p:spTree>
    <p:extLst>
      <p:ext uri="{BB962C8B-B14F-4D97-AF65-F5344CB8AC3E}">
        <p14:creationId xmlns:p14="http://schemas.microsoft.com/office/powerpoint/2010/main" val="6455573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for Fiat Currency</a:t>
            </a:r>
            <a:endParaRPr lang="en-US" dirty="0"/>
          </a:p>
        </p:txBody>
      </p:sp>
      <p:sp>
        <p:nvSpPr>
          <p:cNvPr id="4" name="Slide Number Placeholder 3"/>
          <p:cNvSpPr>
            <a:spLocks noGrp="1"/>
          </p:cNvSpPr>
          <p:nvPr>
            <p:ph type="sldNum" sz="quarter" idx="12"/>
          </p:nvPr>
        </p:nvSpPr>
        <p:spPr/>
        <p:txBody>
          <a:bodyPr/>
          <a:lstStyle/>
          <a:p>
            <a:fld id="{FE5D6FF9-F5B4-8C4F-9785-10F7626886B1}" type="slidenum">
              <a:rPr lang="en-US" smtClean="0"/>
              <a:t>22</a:t>
            </a:fld>
            <a:endParaRPr lang="en-US"/>
          </a:p>
        </p:txBody>
      </p:sp>
    </p:spTree>
    <p:extLst>
      <p:ext uri="{BB962C8B-B14F-4D97-AF65-F5344CB8AC3E}">
        <p14:creationId xmlns:p14="http://schemas.microsoft.com/office/powerpoint/2010/main" val="36509333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816"/>
            <a:ext cx="2476762" cy="4053354"/>
          </a:xfrm>
        </p:spPr>
        <p:txBody>
          <a:bodyPr/>
          <a:lstStyle/>
          <a:p>
            <a:r>
              <a:rPr lang="en-US" dirty="0" smtClean="0"/>
              <a:t>What about </a:t>
            </a:r>
            <a:r>
              <a:rPr lang="en-US" b="1" dirty="0" smtClean="0"/>
              <a:t>salt</a:t>
            </a:r>
            <a:r>
              <a:rPr lang="en-US" dirty="0" smtClean="0"/>
              <a:t>?</a:t>
            </a:r>
            <a:endParaRPr lang="en-US" dirty="0"/>
          </a:p>
        </p:txBody>
      </p:sp>
      <p:sp>
        <p:nvSpPr>
          <p:cNvPr id="3" name="Slide Number Placeholder 2"/>
          <p:cNvSpPr>
            <a:spLocks noGrp="1"/>
          </p:cNvSpPr>
          <p:nvPr>
            <p:ph type="sldNum" sz="quarter" idx="12"/>
          </p:nvPr>
        </p:nvSpPr>
        <p:spPr/>
        <p:txBody>
          <a:bodyPr/>
          <a:lstStyle/>
          <a:p>
            <a:fld id="{FE5D6FF9-F5B4-8C4F-9785-10F7626886B1}" type="slidenum">
              <a:rPr lang="en-US" smtClean="0"/>
              <a:t>23</a:t>
            </a:fld>
            <a:endParaRPr lang="en-US"/>
          </a:p>
        </p:txBody>
      </p:sp>
      <p:pic>
        <p:nvPicPr>
          <p:cNvPr id="4" name="Picture 3"/>
          <p:cNvPicPr>
            <a:picLocks noChangeAspect="1"/>
          </p:cNvPicPr>
          <p:nvPr/>
        </p:nvPicPr>
        <p:blipFill>
          <a:blip r:embed="rId2"/>
          <a:stretch>
            <a:fillRect/>
          </a:stretch>
        </p:blipFill>
        <p:spPr>
          <a:xfrm>
            <a:off x="3021543" y="291648"/>
            <a:ext cx="5849500" cy="4395578"/>
          </a:xfrm>
          <a:prstGeom prst="rect">
            <a:avLst/>
          </a:prstGeom>
        </p:spPr>
      </p:pic>
    </p:spTree>
    <p:extLst>
      <p:ext uri="{BB962C8B-B14F-4D97-AF65-F5344CB8AC3E}">
        <p14:creationId xmlns:p14="http://schemas.microsoft.com/office/powerpoint/2010/main" val="1994865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05979"/>
            <a:ext cx="3429205" cy="4447534"/>
          </a:xfrm>
        </p:spPr>
        <p:txBody>
          <a:bodyPr/>
          <a:lstStyle/>
          <a:p>
            <a:r>
              <a:rPr lang="en-US" b="1" dirty="0" smtClean="0"/>
              <a:t>Salt Currency in China?</a:t>
            </a:r>
            <a:br>
              <a:rPr lang="en-US" b="1" dirty="0" smtClean="0"/>
            </a:br>
            <a:r>
              <a:rPr lang="en-US" dirty="0" smtClean="0"/>
              <a:t/>
            </a:r>
            <a:br>
              <a:rPr lang="en-US" dirty="0" smtClean="0"/>
            </a:br>
            <a:r>
              <a:rPr lang="en-US" sz="3600" dirty="0" smtClean="0"/>
              <a:t>300 BCE – 2015?</a:t>
            </a:r>
            <a:endParaRPr lang="en-US" sz="3600" dirty="0"/>
          </a:p>
        </p:txBody>
      </p:sp>
      <p:sp>
        <p:nvSpPr>
          <p:cNvPr id="4" name="Slide Number Placeholder 3"/>
          <p:cNvSpPr>
            <a:spLocks noGrp="1"/>
          </p:cNvSpPr>
          <p:nvPr>
            <p:ph type="sldNum" sz="quarter" idx="12"/>
          </p:nvPr>
        </p:nvSpPr>
        <p:spPr/>
        <p:txBody>
          <a:bodyPr/>
          <a:lstStyle/>
          <a:p>
            <a:fld id="{FE5D6FF9-F5B4-8C4F-9785-10F7626886B1}" type="slidenum">
              <a:rPr lang="en-US" smtClean="0"/>
              <a:t>24</a:t>
            </a:fld>
            <a:endParaRPr lang="en-US"/>
          </a:p>
        </p:txBody>
      </p:sp>
      <p:pic>
        <p:nvPicPr>
          <p:cNvPr id="5" name="Picture 4" descr="Screen Shot 2015-01-12 at 11.04.5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935" y="205979"/>
            <a:ext cx="4512217" cy="45407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578032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artisticGlass/>
                    </a14:imgEffect>
                    <a14:imgEffect>
                      <a14:brightnessContrast bright="-40000" contrast="-20000"/>
                    </a14:imgEffect>
                  </a14:imgLayer>
                </a14:imgProps>
              </a:ext>
            </a:extLst>
          </a:blip>
          <a:srcRect t="14438" b="1828"/>
          <a:stretch/>
        </p:blipFill>
        <p:spPr>
          <a:xfrm>
            <a:off x="-87158" y="0"/>
            <a:ext cx="9231158" cy="5143500"/>
          </a:xfrm>
          <a:prstGeom prst="rect">
            <a:avLst/>
          </a:prstGeom>
        </p:spPr>
      </p:pic>
      <p:sp>
        <p:nvSpPr>
          <p:cNvPr id="2" name="Title 1"/>
          <p:cNvSpPr>
            <a:spLocks noGrp="1"/>
          </p:cNvSpPr>
          <p:nvPr>
            <p:ph type="title"/>
          </p:nvPr>
        </p:nvSpPr>
        <p:spPr>
          <a:xfrm>
            <a:off x="457200" y="2067384"/>
            <a:ext cx="8229600" cy="857250"/>
          </a:xfrm>
        </p:spPr>
        <p:txBody>
          <a:bodyPr/>
          <a:lstStyle/>
          <a:p>
            <a:r>
              <a:rPr lang="en-US" dirty="0" smtClean="0">
                <a:solidFill>
                  <a:schemeClr val="accent3">
                    <a:lumMod val="60000"/>
                    <a:lumOff val="40000"/>
                  </a:schemeClr>
                </a:solidFill>
              </a:rPr>
              <a:t>Are </a:t>
            </a:r>
            <a:r>
              <a:rPr lang="en-US" b="1" dirty="0" smtClean="0">
                <a:solidFill>
                  <a:schemeClr val="accent3">
                    <a:lumMod val="60000"/>
                    <a:lumOff val="40000"/>
                  </a:schemeClr>
                </a:solidFill>
              </a:rPr>
              <a:t>US Dollars </a:t>
            </a:r>
            <a:r>
              <a:rPr lang="en-US" dirty="0" smtClean="0">
                <a:solidFill>
                  <a:schemeClr val="accent3">
                    <a:lumMod val="60000"/>
                    <a:lumOff val="40000"/>
                  </a:schemeClr>
                </a:solidFill>
              </a:rPr>
              <a:t>a good currency?</a:t>
            </a:r>
            <a:endParaRPr lang="en-US" dirty="0">
              <a:solidFill>
                <a:schemeClr val="accent3">
                  <a:lumMod val="60000"/>
                  <a:lumOff val="40000"/>
                </a:schemeClr>
              </a:solidFill>
            </a:endParaRPr>
          </a:p>
        </p:txBody>
      </p:sp>
      <p:sp>
        <p:nvSpPr>
          <p:cNvPr id="3" name="Slide Number Placeholder 2"/>
          <p:cNvSpPr>
            <a:spLocks noGrp="1"/>
          </p:cNvSpPr>
          <p:nvPr>
            <p:ph type="sldNum" sz="quarter" idx="12"/>
          </p:nvPr>
        </p:nvSpPr>
        <p:spPr/>
        <p:txBody>
          <a:bodyPr/>
          <a:lstStyle/>
          <a:p>
            <a:fld id="{FE5D6FF9-F5B4-8C4F-9785-10F7626886B1}" type="slidenum">
              <a:rPr lang="en-US" smtClean="0"/>
              <a:t>25</a:t>
            </a:fld>
            <a:endParaRPr lang="en-US"/>
          </a:p>
        </p:txBody>
      </p:sp>
    </p:spTree>
    <p:extLst>
      <p:ext uri="{BB962C8B-B14F-4D97-AF65-F5344CB8AC3E}">
        <p14:creationId xmlns:p14="http://schemas.microsoft.com/office/powerpoint/2010/main" val="4133740164"/>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26</a:t>
            </a:fld>
            <a:endParaRPr lang="en-US"/>
          </a:p>
        </p:txBody>
      </p:sp>
    </p:spTree>
    <p:extLst>
      <p:ext uri="{BB962C8B-B14F-4D97-AF65-F5344CB8AC3E}">
        <p14:creationId xmlns:p14="http://schemas.microsoft.com/office/powerpoint/2010/main" val="174132345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27</a:t>
            </a:fld>
            <a:endParaRPr lang="en-US"/>
          </a:p>
        </p:txBody>
      </p:sp>
      <p:pic>
        <p:nvPicPr>
          <p:cNvPr id="4" name="Picture 3" descr="Screen Shot 2015-01-11 at 1.59.5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2325414"/>
          </a:xfrm>
          <a:prstGeom prst="rect">
            <a:avLst/>
          </a:prstGeom>
        </p:spPr>
      </p:pic>
    </p:spTree>
    <p:extLst>
      <p:ext uri="{BB962C8B-B14F-4D97-AF65-F5344CB8AC3E}">
        <p14:creationId xmlns:p14="http://schemas.microsoft.com/office/powerpoint/2010/main" val="19005542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28</a:t>
            </a:fld>
            <a:endParaRPr lang="en-US"/>
          </a:p>
        </p:txBody>
      </p:sp>
      <p:pic>
        <p:nvPicPr>
          <p:cNvPr id="4" name="Picture 3" descr="Screen Shot 2015-01-11 at 1.59.5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2325414"/>
          </a:xfrm>
          <a:prstGeom prst="rect">
            <a:avLst/>
          </a:prstGeom>
        </p:spPr>
      </p:pic>
      <p:sp>
        <p:nvSpPr>
          <p:cNvPr id="6" name="Rectangle 5">
            <a:hlinkClick r:id="rId3"/>
          </p:cNvPr>
          <p:cNvSpPr/>
          <p:nvPr/>
        </p:nvSpPr>
        <p:spPr>
          <a:xfrm>
            <a:off x="350324" y="1780149"/>
            <a:ext cx="8336476" cy="3170099"/>
          </a:xfrm>
          <a:prstGeom prst="rect">
            <a:avLst/>
          </a:prstGeom>
          <a:solidFill>
            <a:schemeClr val="bg2"/>
          </a:solidFill>
          <a:effectLst>
            <a:outerShdw blurRad="50800" dist="38100" dir="2700000" algn="tl" rotWithShape="0">
              <a:srgbClr val="000000">
                <a:alpha val="43000"/>
              </a:srgbClr>
            </a:outerShdw>
          </a:effectLst>
        </p:spPr>
        <p:txBody>
          <a:bodyPr wrap="square">
            <a:spAutoFit/>
          </a:bodyPr>
          <a:lstStyle/>
          <a:p>
            <a:r>
              <a:rPr lang="en-US" sz="2000" b="1" dirty="0" smtClean="0"/>
              <a:t>§331. Mutilation, diminution, and falsification of coins</a:t>
            </a:r>
          </a:p>
          <a:p>
            <a:r>
              <a:rPr lang="en-US" sz="2000" dirty="0" smtClean="0"/>
              <a:t>Whoever fraudulently alters, defaces, mutilates, impairs, diminishes, falsifies, scales, or lightens any of the coins coined at the mints of the United States, or any foreign coins which are by law made current or are in actual use or circulation as money within the United States; or</a:t>
            </a:r>
          </a:p>
          <a:p>
            <a:r>
              <a:rPr lang="en-US" sz="2000" dirty="0" smtClean="0"/>
              <a:t>Whoever fraudulently possesses, passes, utters, publishes, or sells, or attempts to pass, utter, publish, or sell, or brings into the United States, any such coin, knowing the same to be altered, defaced, mutilated, impaired, diminished, falsified, scaled, or lightened—</a:t>
            </a:r>
          </a:p>
          <a:p>
            <a:r>
              <a:rPr lang="en-US" sz="2000" dirty="0" smtClean="0"/>
              <a:t>Shall be fined under this title or imprisoned not more than five years, or both.</a:t>
            </a:r>
            <a:endParaRPr lang="en-US" sz="2000" dirty="0"/>
          </a:p>
        </p:txBody>
      </p:sp>
    </p:spTree>
    <p:extLst>
      <p:ext uri="{BB962C8B-B14F-4D97-AF65-F5344CB8AC3E}">
        <p14:creationId xmlns:p14="http://schemas.microsoft.com/office/powerpoint/2010/main" val="3510420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 for Today</a:t>
            </a:r>
            <a:endParaRPr lang="en-US" dirty="0"/>
          </a:p>
        </p:txBody>
      </p:sp>
      <p:sp>
        <p:nvSpPr>
          <p:cNvPr id="3" name="Content Placeholder 2"/>
          <p:cNvSpPr>
            <a:spLocks noGrp="1"/>
          </p:cNvSpPr>
          <p:nvPr>
            <p:ph idx="1"/>
          </p:nvPr>
        </p:nvSpPr>
        <p:spPr/>
        <p:txBody>
          <a:bodyPr>
            <a:normAutofit/>
          </a:bodyPr>
          <a:lstStyle/>
          <a:p>
            <a:pPr marL="0" indent="0">
              <a:buNone/>
            </a:pPr>
            <a:r>
              <a:rPr lang="en-US" b="1" dirty="0" smtClean="0"/>
              <a:t>Currency</a:t>
            </a:r>
          </a:p>
          <a:p>
            <a:pPr marL="0" indent="0">
              <a:buNone/>
            </a:pPr>
            <a:r>
              <a:rPr lang="en-US" b="1" dirty="0" smtClean="0"/>
              <a:t>Course Overview</a:t>
            </a:r>
            <a:endParaRPr lang="en-US" b="1" dirty="0" smtClean="0"/>
          </a:p>
          <a:p>
            <a:pPr marL="0" indent="0">
              <a:buNone/>
            </a:pPr>
            <a:r>
              <a:rPr lang="en-US" b="1" dirty="0" err="1" smtClean="0"/>
              <a:t>Bitcoin</a:t>
            </a:r>
            <a:r>
              <a:rPr lang="en-US" b="1" dirty="0" smtClean="0"/>
              <a:t> Introduction</a:t>
            </a:r>
            <a:r>
              <a:rPr lang="en-US" dirty="0" smtClean="0"/>
              <a:t> (time permitting)</a:t>
            </a:r>
            <a:endParaRPr lang="en-US" dirty="0"/>
          </a:p>
        </p:txBody>
      </p:sp>
      <p:sp>
        <p:nvSpPr>
          <p:cNvPr id="4" name="Slide Number Placeholder 3"/>
          <p:cNvSpPr>
            <a:spLocks noGrp="1"/>
          </p:cNvSpPr>
          <p:nvPr>
            <p:ph type="sldNum" sz="quarter" idx="12"/>
          </p:nvPr>
        </p:nvSpPr>
        <p:spPr/>
        <p:txBody>
          <a:bodyPr/>
          <a:lstStyle/>
          <a:p>
            <a:fld id="{FE5D6FF9-F5B4-8C4F-9785-10F7626886B1}" type="slidenum">
              <a:rPr lang="en-US" smtClean="0"/>
              <a:t>2</a:t>
            </a:fld>
            <a:endParaRPr lang="en-US"/>
          </a:p>
        </p:txBody>
      </p:sp>
    </p:spTree>
    <p:extLst>
      <p:ext uri="{BB962C8B-B14F-4D97-AF65-F5344CB8AC3E}">
        <p14:creationId xmlns:p14="http://schemas.microsoft.com/office/powerpoint/2010/main" val="833143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29</a:t>
            </a:fld>
            <a:endParaRPr lang="en-US"/>
          </a:p>
        </p:txBody>
      </p:sp>
      <p:pic>
        <p:nvPicPr>
          <p:cNvPr id="4" name="Picture 3" descr="Screen Shot 2015-01-11 at 1.59.5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2325414"/>
          </a:xfrm>
          <a:prstGeom prst="rect">
            <a:avLst/>
          </a:prstGeom>
        </p:spPr>
      </p:pic>
      <p:sp>
        <p:nvSpPr>
          <p:cNvPr id="5" name="Rectangle 4">
            <a:hlinkClick r:id="rId3"/>
          </p:cNvPr>
          <p:cNvSpPr/>
          <p:nvPr/>
        </p:nvSpPr>
        <p:spPr>
          <a:xfrm>
            <a:off x="350324" y="1780149"/>
            <a:ext cx="8336476" cy="3170099"/>
          </a:xfrm>
          <a:prstGeom prst="rect">
            <a:avLst/>
          </a:prstGeom>
          <a:solidFill>
            <a:schemeClr val="bg2"/>
          </a:solidFill>
          <a:effectLst>
            <a:outerShdw blurRad="50800" dist="38100" dir="2700000" algn="tl" rotWithShape="0">
              <a:srgbClr val="000000">
                <a:alpha val="43000"/>
              </a:srgbClr>
            </a:outerShdw>
          </a:effectLst>
        </p:spPr>
        <p:txBody>
          <a:bodyPr wrap="square">
            <a:spAutoFit/>
          </a:bodyPr>
          <a:lstStyle/>
          <a:p>
            <a:r>
              <a:rPr lang="en-US" sz="2000" b="1" dirty="0" smtClean="0"/>
              <a:t>§331. Mutilation, diminution, and falsification of coins</a:t>
            </a:r>
          </a:p>
          <a:p>
            <a:r>
              <a:rPr lang="en-US" sz="2000" dirty="0" smtClean="0"/>
              <a:t>Whoever fraudulently alters, defaces, mutilates, impairs, diminishes, falsifies, scales, or lightens any of the coins coined at the mints of the United States, or any foreign coins which are by law made current or are in actual use or circulation as money within the United States; or</a:t>
            </a:r>
          </a:p>
          <a:p>
            <a:r>
              <a:rPr lang="en-US" sz="2000" dirty="0" smtClean="0"/>
              <a:t>Whoever fraudulently possesses, passes, utters, publishes, or sells, or attempts to pass, utter, publish, or sell, or brings into the United States, any such coin, knowing the same to be altered, defaced, mutilated, impaired, diminished, falsified, scaled, or lightened—</a:t>
            </a:r>
          </a:p>
          <a:p>
            <a:r>
              <a:rPr lang="en-US" sz="2000" dirty="0" smtClean="0"/>
              <a:t>Shall be fined under this title or imprisoned not more than five years, or both.</a:t>
            </a:r>
            <a:endParaRPr lang="en-US" sz="2000" dirty="0"/>
          </a:p>
        </p:txBody>
      </p:sp>
      <p:sp>
        <p:nvSpPr>
          <p:cNvPr id="3" name="Rectangle 2"/>
          <p:cNvSpPr/>
          <p:nvPr/>
        </p:nvSpPr>
        <p:spPr>
          <a:xfrm>
            <a:off x="1301230" y="325025"/>
            <a:ext cx="7542910" cy="3416320"/>
          </a:xfrm>
          <a:prstGeom prst="rect">
            <a:avLst/>
          </a:prstGeom>
          <a:solidFill>
            <a:schemeClr val="accent6">
              <a:lumMod val="20000"/>
              <a:lumOff val="80000"/>
            </a:schemeClr>
          </a:solidFill>
          <a:effectLst>
            <a:outerShdw blurRad="63500" dist="63500" dir="2700000" sx="101000" sy="101000" algn="tl" rotWithShape="0">
              <a:srgbClr val="000000">
                <a:alpha val="43000"/>
              </a:srgbClr>
            </a:outerShdw>
          </a:effectLst>
        </p:spPr>
        <p:txBody>
          <a:bodyPr wrap="square">
            <a:spAutoFit/>
          </a:bodyPr>
          <a:lstStyle/>
          <a:p>
            <a:r>
              <a:rPr lang="en-US" sz="2400" b="1" dirty="0" smtClean="0"/>
              <a:t>§333. Mutilation of national bank obligations</a:t>
            </a:r>
          </a:p>
          <a:p>
            <a:r>
              <a:rPr lang="en-US" sz="2400" dirty="0" smtClean="0"/>
              <a:t>Whoever mutilates, cuts, defaces, disfigures, or perforates, or unites or cements together, or does any other thing to any bank bill, draft, note, or other evidence of debt issued by any national banking association, or Federal Reserve bank, or the Federal Reserve System, with intent to render such bank bill, draft, note, or other evidence of debt unfit to be reissued, shall be fined under this title or imprisoned not more than six months, or both.</a:t>
            </a:r>
            <a:endParaRPr lang="en-US" sz="2400" dirty="0"/>
          </a:p>
        </p:txBody>
      </p:sp>
    </p:spTree>
    <p:extLst>
      <p:ext uri="{BB962C8B-B14F-4D97-AF65-F5344CB8AC3E}">
        <p14:creationId xmlns:p14="http://schemas.microsoft.com/office/powerpoint/2010/main" val="30364696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30</a:t>
            </a:fld>
            <a:endParaRPr lang="en-US"/>
          </a:p>
        </p:txBody>
      </p:sp>
      <p:pic>
        <p:nvPicPr>
          <p:cNvPr id="4" name="Picture 3" descr="Screen Shot 2015-01-11 at 1.59.5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2325414"/>
          </a:xfrm>
          <a:prstGeom prst="rect">
            <a:avLst/>
          </a:prstGeom>
        </p:spPr>
      </p:pic>
      <p:sp>
        <p:nvSpPr>
          <p:cNvPr id="3" name="Rectangle 2"/>
          <p:cNvSpPr/>
          <p:nvPr/>
        </p:nvSpPr>
        <p:spPr>
          <a:xfrm>
            <a:off x="361271" y="771142"/>
            <a:ext cx="8435005" cy="3108544"/>
          </a:xfrm>
          <a:prstGeom prst="rect">
            <a:avLst/>
          </a:prstGeom>
          <a:solidFill>
            <a:schemeClr val="accent6">
              <a:lumMod val="20000"/>
              <a:lumOff val="80000"/>
            </a:schemeClr>
          </a:solidFill>
          <a:effectLst>
            <a:outerShdw blurRad="63500" dist="63500" dir="2700000" sx="101000" sy="101000" algn="tl" rotWithShape="0">
              <a:srgbClr val="000000">
                <a:alpha val="43000"/>
              </a:srgbClr>
            </a:outerShdw>
          </a:effectLst>
        </p:spPr>
        <p:txBody>
          <a:bodyPr wrap="square">
            <a:spAutoFit/>
          </a:bodyPr>
          <a:lstStyle/>
          <a:p>
            <a:r>
              <a:rPr lang="en-US" sz="2800" b="1" dirty="0" smtClean="0"/>
              <a:t>§336. Issuance of circulating obligations of less than $1</a:t>
            </a:r>
          </a:p>
          <a:p>
            <a:r>
              <a:rPr lang="en-US" sz="2800" dirty="0" smtClean="0"/>
              <a:t>Whoever makes, issues, circulates, or pays out any note, check, memorandum, token, or other obligation for a less sum than $1, intended to circulate as money or to be received or used in lieu of lawful money of the United States, shall be fined under this title or imprisoned not more than six months, or both.</a:t>
            </a:r>
          </a:p>
        </p:txBody>
      </p:sp>
      <p:sp>
        <p:nvSpPr>
          <p:cNvPr id="7" name="TextBox 6"/>
          <p:cNvSpPr txBox="1"/>
          <p:nvPr/>
        </p:nvSpPr>
        <p:spPr>
          <a:xfrm>
            <a:off x="2594587" y="4059377"/>
            <a:ext cx="3763683" cy="707886"/>
          </a:xfrm>
          <a:prstGeom prst="rect">
            <a:avLst/>
          </a:prstGeom>
          <a:solidFill>
            <a:schemeClr val="accent4">
              <a:lumMod val="20000"/>
              <a:lumOff val="80000"/>
            </a:schemeClr>
          </a:solidFill>
        </p:spPr>
        <p:txBody>
          <a:bodyPr wrap="none" rtlCol="0">
            <a:spAutoFit/>
          </a:bodyPr>
          <a:lstStyle/>
          <a:p>
            <a:r>
              <a:rPr lang="en-US" sz="4000" i="1" dirty="0" smtClean="0"/>
              <a:t>Is </a:t>
            </a:r>
            <a:r>
              <a:rPr lang="en-US" sz="4000" i="1" dirty="0" err="1" smtClean="0"/>
              <a:t>bitcoin</a:t>
            </a:r>
            <a:r>
              <a:rPr lang="en-US" sz="4000" i="1" dirty="0" smtClean="0"/>
              <a:t> illegal?</a:t>
            </a:r>
            <a:endParaRPr lang="en-US" sz="4000" i="1" dirty="0"/>
          </a:p>
        </p:txBody>
      </p:sp>
    </p:spTree>
    <p:extLst>
      <p:ext uri="{BB962C8B-B14F-4D97-AF65-F5344CB8AC3E}">
        <p14:creationId xmlns:p14="http://schemas.microsoft.com/office/powerpoint/2010/main" val="5826929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mining-fir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7094"/>
          </a:xfrm>
          <a:prstGeom prst="rect">
            <a:avLst/>
          </a:prstGeom>
        </p:spPr>
      </p:pic>
      <p:sp>
        <p:nvSpPr>
          <p:cNvPr id="2" name="Title 1"/>
          <p:cNvSpPr>
            <a:spLocks noGrp="1"/>
          </p:cNvSpPr>
          <p:nvPr>
            <p:ph type="title"/>
          </p:nvPr>
        </p:nvSpPr>
        <p:spPr>
          <a:xfrm>
            <a:off x="457200" y="1815546"/>
            <a:ext cx="8229600" cy="857250"/>
          </a:xfrm>
        </p:spPr>
        <p:txBody>
          <a:bodyPr/>
          <a:lstStyle/>
          <a:p>
            <a:r>
              <a:rPr lang="en-US" b="1" dirty="0" smtClean="0">
                <a:solidFill>
                  <a:srgbClr val="CCFFCC"/>
                </a:solidFill>
              </a:rPr>
              <a:t>Course Overview</a:t>
            </a:r>
            <a:endParaRPr lang="en-US" b="1" dirty="0">
              <a:solidFill>
                <a:srgbClr val="CCFFCC"/>
              </a:solidFill>
            </a:endParaRPr>
          </a:p>
        </p:txBody>
      </p:sp>
      <p:sp>
        <p:nvSpPr>
          <p:cNvPr id="3" name="Slide Number Placeholder 2"/>
          <p:cNvSpPr>
            <a:spLocks noGrp="1"/>
          </p:cNvSpPr>
          <p:nvPr>
            <p:ph type="sldNum" sz="quarter" idx="12"/>
          </p:nvPr>
        </p:nvSpPr>
        <p:spPr/>
        <p:txBody>
          <a:bodyPr/>
          <a:lstStyle/>
          <a:p>
            <a:fld id="{FE5D6FF9-F5B4-8C4F-9785-10F7626886B1}" type="slidenum">
              <a:rPr lang="en-US" smtClean="0"/>
              <a:t>31</a:t>
            </a:fld>
            <a:endParaRPr lang="en-US"/>
          </a:p>
        </p:txBody>
      </p:sp>
    </p:spTree>
    <p:extLst>
      <p:ext uri="{BB962C8B-B14F-4D97-AF65-F5344CB8AC3E}">
        <p14:creationId xmlns:p14="http://schemas.microsoft.com/office/powerpoint/2010/main" val="19506395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Main Goals</a:t>
            </a:r>
            <a:endParaRPr lang="en-US" dirty="0"/>
          </a:p>
        </p:txBody>
      </p:sp>
      <p:sp>
        <p:nvSpPr>
          <p:cNvPr id="3" name="Content Placeholder 2"/>
          <p:cNvSpPr>
            <a:spLocks noGrp="1"/>
          </p:cNvSpPr>
          <p:nvPr>
            <p:ph idx="1"/>
          </p:nvPr>
        </p:nvSpPr>
        <p:spPr>
          <a:xfrm>
            <a:off x="457200" y="1200151"/>
            <a:ext cx="8229600" cy="2862092"/>
          </a:xfrm>
        </p:spPr>
        <p:txBody>
          <a:bodyPr>
            <a:normAutofit fontScale="77500" lnSpcReduction="20000"/>
          </a:bodyPr>
          <a:lstStyle/>
          <a:p>
            <a:r>
              <a:rPr lang="en-US" b="1" dirty="0" smtClean="0"/>
              <a:t>Understand </a:t>
            </a:r>
            <a:r>
              <a:rPr lang="en-US" b="1" dirty="0" err="1" smtClean="0"/>
              <a:t>bitcoin</a:t>
            </a:r>
            <a:r>
              <a:rPr lang="en-US" dirty="0" smtClean="0"/>
              <a:t>: a decentralized digital currency</a:t>
            </a:r>
          </a:p>
          <a:p>
            <a:r>
              <a:rPr lang="en-US" b="1" dirty="0" smtClean="0"/>
              <a:t>Learn computer science:</a:t>
            </a:r>
            <a:r>
              <a:rPr lang="en-US" dirty="0" smtClean="0"/>
              <a:t> </a:t>
            </a:r>
            <a:r>
              <a:rPr lang="en-US" dirty="0" err="1" smtClean="0"/>
              <a:t>cryptocurrency</a:t>
            </a:r>
            <a:r>
              <a:rPr lang="en-US" dirty="0" smtClean="0"/>
              <a:t> as a vehicle for many interesting topics – cryptography, theory, architecture, protocols, software security</a:t>
            </a:r>
          </a:p>
          <a:p>
            <a:r>
              <a:rPr lang="en-US" b="1" dirty="0" smtClean="0"/>
              <a:t>Learn other subjects:</a:t>
            </a:r>
            <a:r>
              <a:rPr lang="en-US" dirty="0" smtClean="0"/>
              <a:t> </a:t>
            </a:r>
            <a:r>
              <a:rPr lang="en-US" dirty="0" err="1" smtClean="0"/>
              <a:t>cryptocurrency</a:t>
            </a:r>
            <a:r>
              <a:rPr lang="en-US" dirty="0" smtClean="0"/>
              <a:t> connects with economics, history, politics, law, criminology, etc.</a:t>
            </a:r>
          </a:p>
          <a:p>
            <a:r>
              <a:rPr lang="en-US" b="1" dirty="0" smtClean="0"/>
              <a:t>Do something worthwhile:</a:t>
            </a:r>
            <a:r>
              <a:rPr lang="en-US" dirty="0" smtClean="0"/>
              <a:t> everyone should produce interesting things of external lasting value</a:t>
            </a:r>
            <a:endParaRPr lang="en-US" b="1" dirty="0" smtClean="0"/>
          </a:p>
          <a:p>
            <a:endParaRPr lang="en-US" dirty="0" smtClean="0"/>
          </a:p>
          <a:p>
            <a:endParaRPr lang="en-US" dirty="0"/>
          </a:p>
        </p:txBody>
      </p:sp>
      <p:sp>
        <p:nvSpPr>
          <p:cNvPr id="4" name="Slide Number Placeholder 3"/>
          <p:cNvSpPr>
            <a:spLocks noGrp="1"/>
          </p:cNvSpPr>
          <p:nvPr>
            <p:ph type="sldNum" sz="quarter" idx="12"/>
          </p:nvPr>
        </p:nvSpPr>
        <p:spPr/>
        <p:txBody>
          <a:bodyPr/>
          <a:lstStyle/>
          <a:p>
            <a:fld id="{FE5D6FF9-F5B4-8C4F-9785-10F7626886B1}" type="slidenum">
              <a:rPr lang="en-US" smtClean="0"/>
              <a:t>32</a:t>
            </a:fld>
            <a:endParaRPr lang="en-US"/>
          </a:p>
        </p:txBody>
      </p:sp>
      <p:sp>
        <p:nvSpPr>
          <p:cNvPr id="5" name="TextBox 4"/>
          <p:cNvSpPr txBox="1"/>
          <p:nvPr/>
        </p:nvSpPr>
        <p:spPr>
          <a:xfrm>
            <a:off x="457200" y="4052477"/>
            <a:ext cx="8114787" cy="70788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000" dirty="0" smtClean="0"/>
              <a:t>This is not a required course.  </a:t>
            </a:r>
            <a:endParaRPr lang="en-US" sz="2000" dirty="0"/>
          </a:p>
          <a:p>
            <a:pPr algn="ctr"/>
            <a:r>
              <a:rPr lang="en-US" sz="2000" dirty="0" smtClean="0"/>
              <a:t>If your goals are not well-aligned with mine, take a different class!</a:t>
            </a:r>
            <a:endParaRPr lang="en-US" sz="2000" dirty="0"/>
          </a:p>
        </p:txBody>
      </p:sp>
    </p:spTree>
    <p:extLst>
      <p:ext uri="{BB962C8B-B14F-4D97-AF65-F5344CB8AC3E}">
        <p14:creationId xmlns:p14="http://schemas.microsoft.com/office/powerpoint/2010/main" val="8131939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my goal for lectures?</a:t>
            </a:r>
            <a:endParaRPr lang="en-US" dirty="0"/>
          </a:p>
        </p:txBody>
      </p:sp>
      <p:sp>
        <p:nvSpPr>
          <p:cNvPr id="3" name="Content Placeholder 2"/>
          <p:cNvSpPr>
            <a:spLocks noGrp="1"/>
          </p:cNvSpPr>
          <p:nvPr>
            <p:ph idx="1"/>
          </p:nvPr>
        </p:nvSpPr>
        <p:spPr>
          <a:xfrm>
            <a:off x="457200" y="1003069"/>
            <a:ext cx="8229600" cy="3394472"/>
          </a:xfrm>
        </p:spPr>
        <p:txBody>
          <a:bodyPr>
            <a:noAutofit/>
          </a:bodyPr>
          <a:lstStyle/>
          <a:p>
            <a:pPr marL="0" indent="0">
              <a:lnSpc>
                <a:spcPct val="130000"/>
              </a:lnSpc>
              <a:buNone/>
            </a:pPr>
            <a:r>
              <a:rPr lang="en-US" dirty="0" smtClean="0"/>
              <a:t>Convey some complex technical </a:t>
            </a:r>
            <a:r>
              <a:rPr lang="en-US" dirty="0" smtClean="0"/>
              <a:t>ideas</a:t>
            </a:r>
            <a:endParaRPr lang="en-US" dirty="0" smtClean="0"/>
          </a:p>
          <a:p>
            <a:pPr marL="0" indent="0">
              <a:lnSpc>
                <a:spcPct val="130000"/>
              </a:lnSpc>
              <a:buNone/>
            </a:pPr>
            <a:r>
              <a:rPr lang="en-US" dirty="0" smtClean="0"/>
              <a:t>Teach you what you need to know </a:t>
            </a:r>
            <a:r>
              <a:rPr lang="en-US" dirty="0" smtClean="0"/>
              <a:t>for </a:t>
            </a:r>
            <a:r>
              <a:rPr lang="en-US" dirty="0" smtClean="0"/>
              <a:t>projects</a:t>
            </a:r>
            <a:endParaRPr lang="en-US" dirty="0" smtClean="0"/>
          </a:p>
          <a:p>
            <a:pPr marL="0" indent="0">
              <a:lnSpc>
                <a:spcPct val="130000"/>
              </a:lnSpc>
              <a:buNone/>
            </a:pPr>
            <a:r>
              <a:rPr lang="en-US" dirty="0" smtClean="0"/>
              <a:t>Avoid being fired</a:t>
            </a:r>
          </a:p>
          <a:p>
            <a:pPr marL="0" indent="0">
              <a:lnSpc>
                <a:spcPct val="130000"/>
              </a:lnSpc>
              <a:buNone/>
            </a:pPr>
            <a:r>
              <a:rPr lang="en-US" dirty="0" smtClean="0"/>
              <a:t>Keep most of you awake for 75 minutes</a:t>
            </a:r>
          </a:p>
          <a:p>
            <a:pPr marL="0" indent="0">
              <a:lnSpc>
                <a:spcPct val="130000"/>
              </a:lnSpc>
              <a:buNone/>
            </a:pPr>
            <a:r>
              <a:rPr lang="en-US" dirty="0" smtClean="0"/>
              <a:t>Get you to laugh at dumb </a:t>
            </a:r>
            <a:r>
              <a:rPr lang="en-US" dirty="0" smtClean="0"/>
              <a:t>jokes</a:t>
            </a:r>
            <a:endParaRPr lang="en-US" dirty="0" smtClean="0"/>
          </a:p>
        </p:txBody>
      </p:sp>
      <p:sp>
        <p:nvSpPr>
          <p:cNvPr id="6" name="Slide Number Placeholder 5"/>
          <p:cNvSpPr>
            <a:spLocks noGrp="1"/>
          </p:cNvSpPr>
          <p:nvPr>
            <p:ph type="sldNum" sz="quarter" idx="12"/>
          </p:nvPr>
        </p:nvSpPr>
        <p:spPr/>
        <p:txBody>
          <a:bodyPr/>
          <a:lstStyle/>
          <a:p>
            <a:fld id="{6507B5A5-F0C2-644D-AEA7-E773B6B78F38}" type="slidenum">
              <a:rPr lang="en-US" smtClean="0"/>
              <a:t>33</a:t>
            </a:fld>
            <a:endParaRPr lang="en-US"/>
          </a:p>
        </p:txBody>
      </p:sp>
    </p:spTree>
    <p:extLst>
      <p:ext uri="{BB962C8B-B14F-4D97-AF65-F5344CB8AC3E}">
        <p14:creationId xmlns:p14="http://schemas.microsoft.com/office/powerpoint/2010/main" val="290174947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003069"/>
            <a:ext cx="8229600" cy="3394472"/>
          </a:xfrm>
        </p:spPr>
        <p:txBody>
          <a:bodyPr>
            <a:noAutofit/>
          </a:bodyPr>
          <a:lstStyle/>
          <a:p>
            <a:pPr marL="0" indent="0">
              <a:lnSpc>
                <a:spcPct val="130000"/>
              </a:lnSpc>
              <a:buNone/>
            </a:pPr>
            <a:r>
              <a:rPr lang="en-US" dirty="0" smtClean="0"/>
              <a:t>Convey some complex technical </a:t>
            </a:r>
            <a:r>
              <a:rPr lang="en-US" dirty="0" smtClean="0"/>
              <a:t>ideas</a:t>
            </a:r>
            <a:endParaRPr lang="en-US" dirty="0" smtClean="0"/>
          </a:p>
          <a:p>
            <a:pPr marL="0" indent="0">
              <a:lnSpc>
                <a:spcPct val="130000"/>
              </a:lnSpc>
              <a:buNone/>
            </a:pPr>
            <a:r>
              <a:rPr lang="en-US" dirty="0" smtClean="0"/>
              <a:t>Teach you what you need to know </a:t>
            </a:r>
            <a:r>
              <a:rPr lang="en-US" dirty="0" smtClean="0"/>
              <a:t>for </a:t>
            </a:r>
            <a:r>
              <a:rPr lang="en-US" dirty="0" smtClean="0"/>
              <a:t>projects</a:t>
            </a:r>
            <a:endParaRPr lang="en-US" dirty="0" smtClean="0"/>
          </a:p>
          <a:p>
            <a:pPr marL="0" indent="0">
              <a:lnSpc>
                <a:spcPct val="130000"/>
              </a:lnSpc>
              <a:buNone/>
            </a:pPr>
            <a:r>
              <a:rPr lang="en-US" dirty="0" smtClean="0"/>
              <a:t>Avoid being fired</a:t>
            </a:r>
          </a:p>
          <a:p>
            <a:pPr marL="0" indent="0">
              <a:lnSpc>
                <a:spcPct val="130000"/>
              </a:lnSpc>
              <a:buNone/>
            </a:pPr>
            <a:r>
              <a:rPr lang="en-US" dirty="0" smtClean="0"/>
              <a:t>Keep most of you awake for 75 minutes</a:t>
            </a:r>
          </a:p>
          <a:p>
            <a:pPr marL="0" indent="0">
              <a:lnSpc>
                <a:spcPct val="130000"/>
              </a:lnSpc>
              <a:buNone/>
            </a:pPr>
            <a:r>
              <a:rPr lang="en-US" dirty="0" smtClean="0"/>
              <a:t>Get you to laugh at dumb </a:t>
            </a:r>
            <a:r>
              <a:rPr lang="en-US" dirty="0" smtClean="0"/>
              <a:t>jokes</a:t>
            </a:r>
            <a:endParaRPr lang="en-US" dirty="0" smtClean="0"/>
          </a:p>
        </p:txBody>
      </p:sp>
      <p:sp>
        <p:nvSpPr>
          <p:cNvPr id="2" name="Title 1"/>
          <p:cNvSpPr>
            <a:spLocks noGrp="1"/>
          </p:cNvSpPr>
          <p:nvPr>
            <p:ph type="title"/>
          </p:nvPr>
        </p:nvSpPr>
        <p:spPr/>
        <p:txBody>
          <a:bodyPr/>
          <a:lstStyle/>
          <a:p>
            <a:r>
              <a:rPr lang="en-US" dirty="0" smtClean="0"/>
              <a:t>What is my goal for lectures?</a:t>
            </a:r>
            <a:endParaRPr lang="en-US" dirty="0"/>
          </a:p>
        </p:txBody>
      </p:sp>
      <p:sp>
        <p:nvSpPr>
          <p:cNvPr id="6" name="Slide Number Placeholder 5"/>
          <p:cNvSpPr>
            <a:spLocks noGrp="1"/>
          </p:cNvSpPr>
          <p:nvPr>
            <p:ph type="sldNum" sz="quarter" idx="12"/>
          </p:nvPr>
        </p:nvSpPr>
        <p:spPr/>
        <p:txBody>
          <a:bodyPr/>
          <a:lstStyle/>
          <a:p>
            <a:fld id="{6507B5A5-F0C2-644D-AEA7-E773B6B78F38}" type="slidenum">
              <a:rPr lang="en-US" smtClean="0"/>
              <a:t>34</a:t>
            </a:fld>
            <a:endParaRPr lang="en-US"/>
          </a:p>
        </p:txBody>
      </p:sp>
      <p:sp>
        <p:nvSpPr>
          <p:cNvPr id="7" name="TextBox 6"/>
          <p:cNvSpPr txBox="1"/>
          <p:nvPr/>
        </p:nvSpPr>
        <p:spPr>
          <a:xfrm>
            <a:off x="533400" y="1082116"/>
            <a:ext cx="7894918" cy="8309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400" dirty="0" smtClean="0"/>
              <a:t>Lectures are a </a:t>
            </a:r>
            <a:r>
              <a:rPr lang="en-US" sz="2400" b="1" i="1" dirty="0" smtClean="0"/>
              <a:t>horrible</a:t>
            </a:r>
            <a:r>
              <a:rPr lang="en-US" sz="2400" dirty="0" smtClean="0"/>
              <a:t> medium for learning complex ideas.  </a:t>
            </a:r>
          </a:p>
          <a:p>
            <a:r>
              <a:rPr lang="en-US" sz="2400" dirty="0" smtClean="0"/>
              <a:t>Better to read </a:t>
            </a:r>
            <a:r>
              <a:rPr lang="en-US" sz="2400" dirty="0" err="1" smtClean="0"/>
              <a:t>wikipedia</a:t>
            </a:r>
            <a:r>
              <a:rPr lang="en-US" sz="2400" dirty="0" smtClean="0"/>
              <a:t>.</a:t>
            </a:r>
            <a:endParaRPr lang="en-US" sz="2400" dirty="0"/>
          </a:p>
        </p:txBody>
      </p:sp>
    </p:spTree>
    <p:extLst>
      <p:ext uri="{BB962C8B-B14F-4D97-AF65-F5344CB8AC3E}">
        <p14:creationId xmlns:p14="http://schemas.microsoft.com/office/powerpoint/2010/main" val="472835448"/>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003069"/>
            <a:ext cx="8229600" cy="3394472"/>
          </a:xfrm>
        </p:spPr>
        <p:txBody>
          <a:bodyPr>
            <a:noAutofit/>
          </a:bodyPr>
          <a:lstStyle/>
          <a:p>
            <a:pPr marL="0" indent="0">
              <a:lnSpc>
                <a:spcPct val="130000"/>
              </a:lnSpc>
              <a:buNone/>
            </a:pPr>
            <a:r>
              <a:rPr lang="en-US" dirty="0" smtClean="0"/>
              <a:t>Convey some complex technical </a:t>
            </a:r>
            <a:r>
              <a:rPr lang="en-US" dirty="0" smtClean="0"/>
              <a:t>ideas</a:t>
            </a:r>
            <a:endParaRPr lang="en-US" dirty="0" smtClean="0"/>
          </a:p>
          <a:p>
            <a:pPr marL="0" indent="0">
              <a:lnSpc>
                <a:spcPct val="130000"/>
              </a:lnSpc>
              <a:buNone/>
            </a:pPr>
            <a:r>
              <a:rPr lang="en-US" dirty="0" smtClean="0"/>
              <a:t>Teach you what you need to know </a:t>
            </a:r>
            <a:r>
              <a:rPr lang="en-US" dirty="0" smtClean="0"/>
              <a:t>for </a:t>
            </a:r>
            <a:r>
              <a:rPr lang="en-US" dirty="0" smtClean="0"/>
              <a:t>projects</a:t>
            </a:r>
            <a:endParaRPr lang="en-US" dirty="0" smtClean="0"/>
          </a:p>
          <a:p>
            <a:pPr marL="0" indent="0">
              <a:lnSpc>
                <a:spcPct val="130000"/>
              </a:lnSpc>
              <a:buNone/>
            </a:pPr>
            <a:r>
              <a:rPr lang="en-US" dirty="0" smtClean="0"/>
              <a:t>Avoid being fired</a:t>
            </a:r>
          </a:p>
          <a:p>
            <a:pPr marL="0" indent="0">
              <a:lnSpc>
                <a:spcPct val="130000"/>
              </a:lnSpc>
              <a:buNone/>
            </a:pPr>
            <a:r>
              <a:rPr lang="en-US" dirty="0" smtClean="0"/>
              <a:t>Keep most of you awake for 75 minutes</a:t>
            </a:r>
          </a:p>
          <a:p>
            <a:pPr marL="0" indent="0">
              <a:lnSpc>
                <a:spcPct val="130000"/>
              </a:lnSpc>
              <a:buNone/>
            </a:pPr>
            <a:r>
              <a:rPr lang="en-US" dirty="0" smtClean="0"/>
              <a:t>Get you to laugh at dumb </a:t>
            </a:r>
            <a:r>
              <a:rPr lang="en-US" dirty="0" smtClean="0"/>
              <a:t>jokes</a:t>
            </a:r>
            <a:endParaRPr lang="en-US" dirty="0" smtClean="0"/>
          </a:p>
        </p:txBody>
      </p:sp>
      <p:sp>
        <p:nvSpPr>
          <p:cNvPr id="2" name="Title 1"/>
          <p:cNvSpPr>
            <a:spLocks noGrp="1"/>
          </p:cNvSpPr>
          <p:nvPr>
            <p:ph type="title"/>
          </p:nvPr>
        </p:nvSpPr>
        <p:spPr/>
        <p:txBody>
          <a:bodyPr/>
          <a:lstStyle/>
          <a:p>
            <a:r>
              <a:rPr lang="en-US" dirty="0" smtClean="0"/>
              <a:t>What is my goal for lectures?</a:t>
            </a:r>
            <a:endParaRPr lang="en-US" dirty="0"/>
          </a:p>
        </p:txBody>
      </p:sp>
      <p:sp>
        <p:nvSpPr>
          <p:cNvPr id="6" name="Slide Number Placeholder 5"/>
          <p:cNvSpPr>
            <a:spLocks noGrp="1"/>
          </p:cNvSpPr>
          <p:nvPr>
            <p:ph type="sldNum" sz="quarter" idx="12"/>
          </p:nvPr>
        </p:nvSpPr>
        <p:spPr/>
        <p:txBody>
          <a:bodyPr/>
          <a:lstStyle/>
          <a:p>
            <a:fld id="{6507B5A5-F0C2-644D-AEA7-E773B6B78F38}" type="slidenum">
              <a:rPr lang="en-US" smtClean="0"/>
              <a:t>35</a:t>
            </a:fld>
            <a:endParaRPr lang="en-US"/>
          </a:p>
        </p:txBody>
      </p:sp>
      <p:sp>
        <p:nvSpPr>
          <p:cNvPr id="7" name="TextBox 6"/>
          <p:cNvSpPr txBox="1"/>
          <p:nvPr/>
        </p:nvSpPr>
        <p:spPr>
          <a:xfrm>
            <a:off x="533400" y="1082116"/>
            <a:ext cx="7894918" cy="8309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400" dirty="0" smtClean="0"/>
              <a:t>Lectures are a </a:t>
            </a:r>
            <a:r>
              <a:rPr lang="en-US" sz="2400" b="1" i="1" dirty="0" smtClean="0"/>
              <a:t>horrible</a:t>
            </a:r>
            <a:r>
              <a:rPr lang="en-US" sz="2400" dirty="0" smtClean="0"/>
              <a:t> medium for learning complex ideas.  </a:t>
            </a:r>
          </a:p>
          <a:p>
            <a:r>
              <a:rPr lang="en-US" sz="2400" dirty="0" smtClean="0"/>
              <a:t>Better to read </a:t>
            </a:r>
            <a:r>
              <a:rPr lang="en-US" sz="2400" dirty="0" err="1" smtClean="0"/>
              <a:t>wikipedia</a:t>
            </a:r>
            <a:r>
              <a:rPr lang="en-US" sz="2400" dirty="0" smtClean="0"/>
              <a:t>.</a:t>
            </a:r>
            <a:endParaRPr lang="en-US" sz="2400" dirty="0"/>
          </a:p>
        </p:txBody>
      </p:sp>
      <p:sp>
        <p:nvSpPr>
          <p:cNvPr id="9" name="TextBox 8"/>
          <p:cNvSpPr txBox="1"/>
          <p:nvPr/>
        </p:nvSpPr>
        <p:spPr>
          <a:xfrm>
            <a:off x="533400" y="1913113"/>
            <a:ext cx="7894918" cy="83099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en-US" sz="2400" dirty="0" smtClean="0"/>
              <a:t>The </a:t>
            </a:r>
            <a:r>
              <a:rPr lang="en-US" sz="2400" b="1" dirty="0" smtClean="0"/>
              <a:t>point of the projects is to </a:t>
            </a:r>
            <a:r>
              <a:rPr lang="en-US" sz="2400" b="1" dirty="0" smtClean="0"/>
              <a:t>teach</a:t>
            </a:r>
            <a:r>
              <a:rPr lang="en-US" sz="2400" dirty="0" smtClean="0"/>
              <a:t> </a:t>
            </a:r>
            <a:r>
              <a:rPr lang="en-US" sz="2400" dirty="0" smtClean="0"/>
              <a:t>things I want you to learn </a:t>
            </a:r>
            <a:r>
              <a:rPr lang="en-US" sz="2400" dirty="0" smtClean="0"/>
              <a:t> </a:t>
            </a:r>
            <a:r>
              <a:rPr lang="en-US" sz="2400" dirty="0" smtClean="0"/>
              <a:t>(mostly by suggesting things </a:t>
            </a:r>
            <a:r>
              <a:rPr lang="en-US" sz="2400" dirty="0" smtClean="0"/>
              <a:t>to learn </a:t>
            </a:r>
            <a:r>
              <a:rPr lang="en-US" sz="2400" dirty="0" smtClean="0"/>
              <a:t>on your own).</a:t>
            </a:r>
            <a:endParaRPr lang="en-US" sz="2400" dirty="0"/>
          </a:p>
        </p:txBody>
      </p:sp>
    </p:spTree>
    <p:extLst>
      <p:ext uri="{BB962C8B-B14F-4D97-AF65-F5344CB8AC3E}">
        <p14:creationId xmlns:p14="http://schemas.microsoft.com/office/powerpoint/2010/main" val="2055085525"/>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003069"/>
            <a:ext cx="8229600" cy="3394472"/>
          </a:xfrm>
        </p:spPr>
        <p:txBody>
          <a:bodyPr>
            <a:noAutofit/>
          </a:bodyPr>
          <a:lstStyle/>
          <a:p>
            <a:pPr marL="0" indent="0">
              <a:lnSpc>
                <a:spcPct val="130000"/>
              </a:lnSpc>
              <a:buNone/>
            </a:pPr>
            <a:r>
              <a:rPr lang="en-US" dirty="0" smtClean="0"/>
              <a:t>Convey some complex technical </a:t>
            </a:r>
            <a:r>
              <a:rPr lang="en-US" dirty="0" smtClean="0"/>
              <a:t>ideas</a:t>
            </a:r>
            <a:endParaRPr lang="en-US" dirty="0" smtClean="0"/>
          </a:p>
          <a:p>
            <a:pPr marL="0" indent="0">
              <a:lnSpc>
                <a:spcPct val="130000"/>
              </a:lnSpc>
              <a:buNone/>
            </a:pPr>
            <a:r>
              <a:rPr lang="en-US" dirty="0" smtClean="0"/>
              <a:t>Teach you what you need to know </a:t>
            </a:r>
            <a:r>
              <a:rPr lang="en-US" dirty="0" smtClean="0"/>
              <a:t>for </a:t>
            </a:r>
            <a:r>
              <a:rPr lang="en-US" dirty="0" smtClean="0"/>
              <a:t>projects</a:t>
            </a:r>
            <a:endParaRPr lang="en-US" dirty="0" smtClean="0"/>
          </a:p>
          <a:p>
            <a:pPr marL="0" indent="0">
              <a:lnSpc>
                <a:spcPct val="130000"/>
              </a:lnSpc>
              <a:buNone/>
            </a:pPr>
            <a:r>
              <a:rPr lang="en-US" dirty="0" smtClean="0"/>
              <a:t>Avoid being fired</a:t>
            </a:r>
          </a:p>
          <a:p>
            <a:pPr marL="0" indent="0">
              <a:lnSpc>
                <a:spcPct val="130000"/>
              </a:lnSpc>
              <a:buNone/>
            </a:pPr>
            <a:r>
              <a:rPr lang="en-US" dirty="0" smtClean="0"/>
              <a:t>Keep most of you awake for 75 minutes</a:t>
            </a:r>
          </a:p>
          <a:p>
            <a:pPr marL="0" indent="0">
              <a:lnSpc>
                <a:spcPct val="130000"/>
              </a:lnSpc>
              <a:buNone/>
            </a:pPr>
            <a:r>
              <a:rPr lang="en-US" dirty="0" smtClean="0"/>
              <a:t>Get you to laugh at dumb </a:t>
            </a:r>
            <a:r>
              <a:rPr lang="en-US" dirty="0" smtClean="0"/>
              <a:t>jokes</a:t>
            </a:r>
            <a:endParaRPr lang="en-US" dirty="0" smtClean="0"/>
          </a:p>
        </p:txBody>
      </p:sp>
      <p:sp>
        <p:nvSpPr>
          <p:cNvPr id="2" name="Title 1"/>
          <p:cNvSpPr>
            <a:spLocks noGrp="1"/>
          </p:cNvSpPr>
          <p:nvPr>
            <p:ph type="title"/>
          </p:nvPr>
        </p:nvSpPr>
        <p:spPr/>
        <p:txBody>
          <a:bodyPr/>
          <a:lstStyle/>
          <a:p>
            <a:r>
              <a:rPr lang="en-US" dirty="0" smtClean="0"/>
              <a:t>What is my goal for lectures?</a:t>
            </a:r>
            <a:endParaRPr lang="en-US" dirty="0"/>
          </a:p>
        </p:txBody>
      </p:sp>
      <p:sp>
        <p:nvSpPr>
          <p:cNvPr id="6" name="Slide Number Placeholder 5"/>
          <p:cNvSpPr>
            <a:spLocks noGrp="1"/>
          </p:cNvSpPr>
          <p:nvPr>
            <p:ph type="sldNum" sz="quarter" idx="12"/>
          </p:nvPr>
        </p:nvSpPr>
        <p:spPr/>
        <p:txBody>
          <a:bodyPr/>
          <a:lstStyle/>
          <a:p>
            <a:fld id="{6507B5A5-F0C2-644D-AEA7-E773B6B78F38}" type="slidenum">
              <a:rPr lang="en-US" smtClean="0"/>
              <a:t>36</a:t>
            </a:fld>
            <a:endParaRPr lang="en-US"/>
          </a:p>
        </p:txBody>
      </p:sp>
      <p:sp>
        <p:nvSpPr>
          <p:cNvPr id="7" name="TextBox 6"/>
          <p:cNvSpPr txBox="1"/>
          <p:nvPr/>
        </p:nvSpPr>
        <p:spPr>
          <a:xfrm>
            <a:off x="533400" y="1082116"/>
            <a:ext cx="7894918" cy="8309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400" dirty="0" smtClean="0"/>
              <a:t>Lectures are a </a:t>
            </a:r>
            <a:r>
              <a:rPr lang="en-US" sz="2400" b="1" i="1" dirty="0" smtClean="0"/>
              <a:t>horrible</a:t>
            </a:r>
            <a:r>
              <a:rPr lang="en-US" sz="2400" dirty="0" smtClean="0"/>
              <a:t> medium for learning complex ideas.  </a:t>
            </a:r>
          </a:p>
          <a:p>
            <a:r>
              <a:rPr lang="en-US" sz="2400" dirty="0" smtClean="0"/>
              <a:t>Better to read </a:t>
            </a:r>
            <a:r>
              <a:rPr lang="en-US" sz="2400" dirty="0" err="1" smtClean="0"/>
              <a:t>wikipedia</a:t>
            </a:r>
            <a:r>
              <a:rPr lang="en-US" sz="2400" dirty="0" smtClean="0"/>
              <a:t>.</a:t>
            </a:r>
            <a:endParaRPr lang="en-US" sz="2400" dirty="0"/>
          </a:p>
        </p:txBody>
      </p:sp>
      <p:sp>
        <p:nvSpPr>
          <p:cNvPr id="9" name="TextBox 8"/>
          <p:cNvSpPr txBox="1"/>
          <p:nvPr/>
        </p:nvSpPr>
        <p:spPr>
          <a:xfrm>
            <a:off x="533400" y="1913113"/>
            <a:ext cx="7894918" cy="83099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en-US" sz="2400" dirty="0" smtClean="0"/>
              <a:t>The </a:t>
            </a:r>
            <a:r>
              <a:rPr lang="en-US" sz="2400" b="1" dirty="0" smtClean="0"/>
              <a:t>point of the projects is to </a:t>
            </a:r>
            <a:r>
              <a:rPr lang="en-US" sz="2400" b="1" dirty="0" smtClean="0"/>
              <a:t>teach</a:t>
            </a:r>
            <a:r>
              <a:rPr lang="en-US" sz="2400" dirty="0" smtClean="0"/>
              <a:t> </a:t>
            </a:r>
            <a:r>
              <a:rPr lang="en-US" sz="2400" dirty="0" smtClean="0"/>
              <a:t>things I want you to learn </a:t>
            </a:r>
            <a:r>
              <a:rPr lang="en-US" sz="2400" dirty="0" smtClean="0"/>
              <a:t> </a:t>
            </a:r>
            <a:r>
              <a:rPr lang="en-US" sz="2400" dirty="0" smtClean="0"/>
              <a:t>(mostly by suggesting things </a:t>
            </a:r>
            <a:r>
              <a:rPr lang="en-US" sz="2400" dirty="0" smtClean="0"/>
              <a:t>to learn </a:t>
            </a:r>
            <a:r>
              <a:rPr lang="en-US" sz="2400" dirty="0" smtClean="0"/>
              <a:t>on your own).</a:t>
            </a:r>
            <a:endParaRPr lang="en-US" sz="2400" dirty="0"/>
          </a:p>
        </p:txBody>
      </p:sp>
      <p:sp>
        <p:nvSpPr>
          <p:cNvPr id="10" name="TextBox 9"/>
          <p:cNvSpPr txBox="1"/>
          <p:nvPr/>
        </p:nvSpPr>
        <p:spPr>
          <a:xfrm>
            <a:off x="537392" y="2772105"/>
            <a:ext cx="7890925"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2800" dirty="0" smtClean="0"/>
              <a:t>I have </a:t>
            </a:r>
            <a:r>
              <a:rPr lang="en-US" sz="2800" b="1" dirty="0" smtClean="0"/>
              <a:t>tenure</a:t>
            </a:r>
            <a:r>
              <a:rPr lang="en-US" sz="2800" dirty="0" smtClean="0"/>
              <a:t> already</a:t>
            </a:r>
            <a:endParaRPr lang="en-US" sz="2800" dirty="0"/>
          </a:p>
        </p:txBody>
      </p:sp>
    </p:spTree>
    <p:extLst>
      <p:ext uri="{BB962C8B-B14F-4D97-AF65-F5344CB8AC3E}">
        <p14:creationId xmlns:p14="http://schemas.microsoft.com/office/powerpoint/2010/main" val="3272806619"/>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003069"/>
            <a:ext cx="8229600" cy="3394472"/>
          </a:xfrm>
        </p:spPr>
        <p:txBody>
          <a:bodyPr>
            <a:noAutofit/>
          </a:bodyPr>
          <a:lstStyle/>
          <a:p>
            <a:pPr marL="0" indent="0">
              <a:lnSpc>
                <a:spcPct val="130000"/>
              </a:lnSpc>
              <a:buNone/>
            </a:pPr>
            <a:r>
              <a:rPr lang="en-US" dirty="0" smtClean="0"/>
              <a:t>Convey some complex technical </a:t>
            </a:r>
            <a:r>
              <a:rPr lang="en-US" dirty="0" smtClean="0"/>
              <a:t>ideas</a:t>
            </a:r>
            <a:endParaRPr lang="en-US" dirty="0" smtClean="0"/>
          </a:p>
          <a:p>
            <a:pPr marL="0" indent="0">
              <a:lnSpc>
                <a:spcPct val="130000"/>
              </a:lnSpc>
              <a:buNone/>
            </a:pPr>
            <a:r>
              <a:rPr lang="en-US" dirty="0" smtClean="0"/>
              <a:t>Teach you what you need to know </a:t>
            </a:r>
            <a:r>
              <a:rPr lang="en-US" dirty="0" smtClean="0"/>
              <a:t>for </a:t>
            </a:r>
            <a:r>
              <a:rPr lang="en-US" dirty="0" smtClean="0"/>
              <a:t>projects</a:t>
            </a:r>
            <a:endParaRPr lang="en-US" dirty="0" smtClean="0"/>
          </a:p>
          <a:p>
            <a:pPr marL="0" indent="0">
              <a:lnSpc>
                <a:spcPct val="130000"/>
              </a:lnSpc>
              <a:buNone/>
            </a:pPr>
            <a:r>
              <a:rPr lang="en-US" dirty="0" smtClean="0"/>
              <a:t>Avoid being fired</a:t>
            </a:r>
          </a:p>
          <a:p>
            <a:pPr marL="0" indent="0">
              <a:lnSpc>
                <a:spcPct val="130000"/>
              </a:lnSpc>
              <a:buNone/>
            </a:pPr>
            <a:r>
              <a:rPr lang="en-US" dirty="0" smtClean="0"/>
              <a:t>Keep most of you awake for 75 minutes</a:t>
            </a:r>
          </a:p>
          <a:p>
            <a:pPr marL="0" indent="0">
              <a:lnSpc>
                <a:spcPct val="130000"/>
              </a:lnSpc>
              <a:buNone/>
            </a:pPr>
            <a:r>
              <a:rPr lang="en-US" dirty="0" smtClean="0"/>
              <a:t>Get you to laugh at dumb </a:t>
            </a:r>
            <a:r>
              <a:rPr lang="en-US" dirty="0" smtClean="0"/>
              <a:t>jokes</a:t>
            </a:r>
            <a:endParaRPr lang="en-US" dirty="0" smtClean="0"/>
          </a:p>
        </p:txBody>
      </p:sp>
      <p:sp>
        <p:nvSpPr>
          <p:cNvPr id="2" name="Title 1"/>
          <p:cNvSpPr>
            <a:spLocks noGrp="1"/>
          </p:cNvSpPr>
          <p:nvPr>
            <p:ph type="title"/>
          </p:nvPr>
        </p:nvSpPr>
        <p:spPr/>
        <p:txBody>
          <a:bodyPr/>
          <a:lstStyle/>
          <a:p>
            <a:r>
              <a:rPr lang="en-US" dirty="0" smtClean="0"/>
              <a:t>What is my goal for lectures?</a:t>
            </a:r>
            <a:endParaRPr lang="en-US" dirty="0"/>
          </a:p>
        </p:txBody>
      </p:sp>
      <p:sp>
        <p:nvSpPr>
          <p:cNvPr id="6" name="Slide Number Placeholder 5"/>
          <p:cNvSpPr>
            <a:spLocks noGrp="1"/>
          </p:cNvSpPr>
          <p:nvPr>
            <p:ph type="sldNum" sz="quarter" idx="12"/>
          </p:nvPr>
        </p:nvSpPr>
        <p:spPr/>
        <p:txBody>
          <a:bodyPr/>
          <a:lstStyle/>
          <a:p>
            <a:fld id="{6507B5A5-F0C2-644D-AEA7-E773B6B78F38}" type="slidenum">
              <a:rPr lang="en-US" smtClean="0"/>
              <a:t>37</a:t>
            </a:fld>
            <a:endParaRPr lang="en-US"/>
          </a:p>
        </p:txBody>
      </p:sp>
      <p:sp>
        <p:nvSpPr>
          <p:cNvPr id="7" name="TextBox 6"/>
          <p:cNvSpPr txBox="1"/>
          <p:nvPr/>
        </p:nvSpPr>
        <p:spPr>
          <a:xfrm>
            <a:off x="533400" y="1082116"/>
            <a:ext cx="7894918" cy="8309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400" dirty="0" smtClean="0"/>
              <a:t>Lectures are a </a:t>
            </a:r>
            <a:r>
              <a:rPr lang="en-US" sz="2400" b="1" i="1" dirty="0" smtClean="0"/>
              <a:t>horrible</a:t>
            </a:r>
            <a:r>
              <a:rPr lang="en-US" sz="2400" dirty="0" smtClean="0"/>
              <a:t> medium for learning complex ideas.  </a:t>
            </a:r>
          </a:p>
          <a:p>
            <a:r>
              <a:rPr lang="en-US" sz="2400" dirty="0" smtClean="0"/>
              <a:t>Better to read </a:t>
            </a:r>
            <a:r>
              <a:rPr lang="en-US" sz="2400" dirty="0" err="1" smtClean="0"/>
              <a:t>wikipedia</a:t>
            </a:r>
            <a:r>
              <a:rPr lang="en-US" sz="2400" dirty="0" smtClean="0"/>
              <a:t>.</a:t>
            </a:r>
            <a:endParaRPr lang="en-US" sz="2400" dirty="0"/>
          </a:p>
        </p:txBody>
      </p:sp>
      <p:sp>
        <p:nvSpPr>
          <p:cNvPr id="9" name="TextBox 8"/>
          <p:cNvSpPr txBox="1"/>
          <p:nvPr/>
        </p:nvSpPr>
        <p:spPr>
          <a:xfrm>
            <a:off x="533400" y="1913113"/>
            <a:ext cx="7894918" cy="83099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en-US" sz="2400" dirty="0" smtClean="0"/>
              <a:t>The </a:t>
            </a:r>
            <a:r>
              <a:rPr lang="en-US" sz="2400" b="1" dirty="0" smtClean="0"/>
              <a:t>point of the projects is to </a:t>
            </a:r>
            <a:r>
              <a:rPr lang="en-US" sz="2400" b="1" dirty="0" smtClean="0"/>
              <a:t>teach</a:t>
            </a:r>
            <a:r>
              <a:rPr lang="en-US" sz="2400" dirty="0" smtClean="0"/>
              <a:t> </a:t>
            </a:r>
            <a:r>
              <a:rPr lang="en-US" sz="2400" dirty="0" smtClean="0"/>
              <a:t>things I want you to learn </a:t>
            </a:r>
            <a:r>
              <a:rPr lang="en-US" sz="2400" dirty="0" smtClean="0"/>
              <a:t> </a:t>
            </a:r>
            <a:r>
              <a:rPr lang="en-US" sz="2400" dirty="0" smtClean="0"/>
              <a:t>(mostly by suggesting things </a:t>
            </a:r>
            <a:r>
              <a:rPr lang="en-US" sz="2400" dirty="0" smtClean="0"/>
              <a:t>to learn </a:t>
            </a:r>
            <a:r>
              <a:rPr lang="en-US" sz="2400" dirty="0" smtClean="0"/>
              <a:t>on your own).</a:t>
            </a:r>
            <a:endParaRPr lang="en-US" sz="2400" dirty="0"/>
          </a:p>
        </p:txBody>
      </p:sp>
      <p:sp>
        <p:nvSpPr>
          <p:cNvPr id="10" name="TextBox 9"/>
          <p:cNvSpPr txBox="1"/>
          <p:nvPr/>
        </p:nvSpPr>
        <p:spPr>
          <a:xfrm>
            <a:off x="537392" y="2772105"/>
            <a:ext cx="7890925"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2800" dirty="0" smtClean="0"/>
              <a:t>I have </a:t>
            </a:r>
            <a:r>
              <a:rPr lang="en-US" sz="2800" b="1" dirty="0" smtClean="0"/>
              <a:t>tenure</a:t>
            </a:r>
            <a:r>
              <a:rPr lang="en-US" sz="2800" dirty="0" smtClean="0"/>
              <a:t> already</a:t>
            </a:r>
            <a:endParaRPr lang="en-US" sz="2800" dirty="0"/>
          </a:p>
        </p:txBody>
      </p:sp>
      <p:sp>
        <p:nvSpPr>
          <p:cNvPr id="11" name="TextBox 10"/>
          <p:cNvSpPr txBox="1"/>
          <p:nvPr/>
        </p:nvSpPr>
        <p:spPr>
          <a:xfrm>
            <a:off x="530438" y="3314460"/>
            <a:ext cx="789788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2800" dirty="0" smtClean="0"/>
              <a:t>You probably should be getting </a:t>
            </a:r>
            <a:r>
              <a:rPr lang="en-US" sz="2800" b="1" dirty="0" smtClean="0"/>
              <a:t>more sleep</a:t>
            </a:r>
            <a:r>
              <a:rPr lang="en-US" sz="2800" dirty="0" smtClean="0"/>
              <a:t>!</a:t>
            </a:r>
            <a:endParaRPr lang="en-US" sz="2800" dirty="0"/>
          </a:p>
        </p:txBody>
      </p:sp>
    </p:spTree>
    <p:extLst>
      <p:ext uri="{BB962C8B-B14F-4D97-AF65-F5344CB8AC3E}">
        <p14:creationId xmlns:p14="http://schemas.microsoft.com/office/powerpoint/2010/main" val="340704114"/>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457200" y="1003069"/>
            <a:ext cx="8229600" cy="3394472"/>
          </a:xfrm>
        </p:spPr>
        <p:txBody>
          <a:bodyPr>
            <a:noAutofit/>
          </a:bodyPr>
          <a:lstStyle/>
          <a:p>
            <a:pPr marL="0" indent="0">
              <a:lnSpc>
                <a:spcPct val="130000"/>
              </a:lnSpc>
              <a:buNone/>
            </a:pPr>
            <a:r>
              <a:rPr lang="en-US" dirty="0" smtClean="0"/>
              <a:t>Convey some complex technical </a:t>
            </a:r>
            <a:r>
              <a:rPr lang="en-US" dirty="0" smtClean="0"/>
              <a:t>ideas</a:t>
            </a:r>
            <a:endParaRPr lang="en-US" dirty="0" smtClean="0"/>
          </a:p>
          <a:p>
            <a:pPr marL="0" indent="0">
              <a:lnSpc>
                <a:spcPct val="130000"/>
              </a:lnSpc>
              <a:buNone/>
            </a:pPr>
            <a:r>
              <a:rPr lang="en-US" dirty="0" smtClean="0"/>
              <a:t>Teach you what you need to know </a:t>
            </a:r>
            <a:r>
              <a:rPr lang="en-US" dirty="0" smtClean="0"/>
              <a:t>for </a:t>
            </a:r>
            <a:r>
              <a:rPr lang="en-US" dirty="0" smtClean="0"/>
              <a:t>projects</a:t>
            </a:r>
            <a:endParaRPr lang="en-US" dirty="0" smtClean="0"/>
          </a:p>
          <a:p>
            <a:pPr marL="0" indent="0">
              <a:lnSpc>
                <a:spcPct val="130000"/>
              </a:lnSpc>
              <a:buNone/>
            </a:pPr>
            <a:r>
              <a:rPr lang="en-US" dirty="0" smtClean="0"/>
              <a:t>Avoid being fired</a:t>
            </a:r>
          </a:p>
          <a:p>
            <a:pPr marL="0" indent="0">
              <a:lnSpc>
                <a:spcPct val="130000"/>
              </a:lnSpc>
              <a:buNone/>
            </a:pPr>
            <a:r>
              <a:rPr lang="en-US" dirty="0" smtClean="0"/>
              <a:t>Keep most of you awake for 75 minutes</a:t>
            </a:r>
          </a:p>
          <a:p>
            <a:pPr marL="0" indent="0">
              <a:lnSpc>
                <a:spcPct val="130000"/>
              </a:lnSpc>
              <a:buNone/>
            </a:pPr>
            <a:r>
              <a:rPr lang="en-US" dirty="0" smtClean="0"/>
              <a:t>Get you to laugh at dumb </a:t>
            </a:r>
            <a:r>
              <a:rPr lang="en-US" dirty="0" smtClean="0"/>
              <a:t>jokes</a:t>
            </a:r>
            <a:endParaRPr lang="en-US" dirty="0" smtClean="0"/>
          </a:p>
        </p:txBody>
      </p:sp>
      <p:sp>
        <p:nvSpPr>
          <p:cNvPr id="2" name="Title 1"/>
          <p:cNvSpPr>
            <a:spLocks noGrp="1"/>
          </p:cNvSpPr>
          <p:nvPr>
            <p:ph type="title"/>
          </p:nvPr>
        </p:nvSpPr>
        <p:spPr/>
        <p:txBody>
          <a:bodyPr/>
          <a:lstStyle/>
          <a:p>
            <a:r>
              <a:rPr lang="en-US" dirty="0" smtClean="0"/>
              <a:t>What is my goal for lectures?</a:t>
            </a:r>
            <a:endParaRPr lang="en-US" dirty="0"/>
          </a:p>
        </p:txBody>
      </p:sp>
      <p:sp>
        <p:nvSpPr>
          <p:cNvPr id="6" name="Slide Number Placeholder 5"/>
          <p:cNvSpPr>
            <a:spLocks noGrp="1"/>
          </p:cNvSpPr>
          <p:nvPr>
            <p:ph type="sldNum" sz="quarter" idx="12"/>
          </p:nvPr>
        </p:nvSpPr>
        <p:spPr/>
        <p:txBody>
          <a:bodyPr/>
          <a:lstStyle/>
          <a:p>
            <a:fld id="{6507B5A5-F0C2-644D-AEA7-E773B6B78F38}" type="slidenum">
              <a:rPr lang="en-US" smtClean="0"/>
              <a:t>38</a:t>
            </a:fld>
            <a:endParaRPr lang="en-US"/>
          </a:p>
        </p:txBody>
      </p:sp>
      <p:sp>
        <p:nvSpPr>
          <p:cNvPr id="7" name="TextBox 6"/>
          <p:cNvSpPr txBox="1"/>
          <p:nvPr/>
        </p:nvSpPr>
        <p:spPr>
          <a:xfrm>
            <a:off x="533400" y="1082116"/>
            <a:ext cx="7894918" cy="8309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400" dirty="0" smtClean="0"/>
              <a:t>Lectures are a </a:t>
            </a:r>
            <a:r>
              <a:rPr lang="en-US" sz="2400" b="1" i="1" dirty="0" smtClean="0"/>
              <a:t>horrible</a:t>
            </a:r>
            <a:r>
              <a:rPr lang="en-US" sz="2400" dirty="0" smtClean="0"/>
              <a:t> medium for learning complex ideas.  </a:t>
            </a:r>
          </a:p>
          <a:p>
            <a:r>
              <a:rPr lang="en-US" sz="2400" dirty="0" smtClean="0"/>
              <a:t>Better to read </a:t>
            </a:r>
            <a:r>
              <a:rPr lang="en-US" sz="2400" dirty="0" err="1" smtClean="0"/>
              <a:t>wikipedia</a:t>
            </a:r>
            <a:r>
              <a:rPr lang="en-US" sz="2400" dirty="0" smtClean="0"/>
              <a:t>.</a:t>
            </a:r>
            <a:endParaRPr lang="en-US" sz="2400" dirty="0"/>
          </a:p>
        </p:txBody>
      </p:sp>
      <p:sp>
        <p:nvSpPr>
          <p:cNvPr id="9" name="TextBox 8"/>
          <p:cNvSpPr txBox="1"/>
          <p:nvPr/>
        </p:nvSpPr>
        <p:spPr>
          <a:xfrm>
            <a:off x="533400" y="1913113"/>
            <a:ext cx="7894918" cy="83099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en-US" sz="2400" dirty="0" smtClean="0"/>
              <a:t>The </a:t>
            </a:r>
            <a:r>
              <a:rPr lang="en-US" sz="2400" b="1" dirty="0" smtClean="0"/>
              <a:t>point of the projects is to </a:t>
            </a:r>
            <a:r>
              <a:rPr lang="en-US" sz="2400" b="1" dirty="0" smtClean="0"/>
              <a:t>teach</a:t>
            </a:r>
            <a:r>
              <a:rPr lang="en-US" sz="2400" dirty="0" smtClean="0"/>
              <a:t> </a:t>
            </a:r>
            <a:r>
              <a:rPr lang="en-US" sz="2400" dirty="0" smtClean="0"/>
              <a:t>things I want you to learn </a:t>
            </a:r>
            <a:r>
              <a:rPr lang="en-US" sz="2400" dirty="0" smtClean="0"/>
              <a:t> </a:t>
            </a:r>
            <a:r>
              <a:rPr lang="en-US" sz="2400" dirty="0" smtClean="0"/>
              <a:t>(mostly by suggesting things </a:t>
            </a:r>
            <a:r>
              <a:rPr lang="en-US" sz="2400" dirty="0" smtClean="0"/>
              <a:t>to learn </a:t>
            </a:r>
            <a:r>
              <a:rPr lang="en-US" sz="2400" dirty="0" smtClean="0"/>
              <a:t>on your own).</a:t>
            </a:r>
            <a:endParaRPr lang="en-US" sz="2400" dirty="0"/>
          </a:p>
        </p:txBody>
      </p:sp>
      <p:sp>
        <p:nvSpPr>
          <p:cNvPr id="10" name="TextBox 9"/>
          <p:cNvSpPr txBox="1"/>
          <p:nvPr/>
        </p:nvSpPr>
        <p:spPr>
          <a:xfrm>
            <a:off x="537392" y="2772105"/>
            <a:ext cx="7890925"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2800" dirty="0" smtClean="0"/>
              <a:t>I have </a:t>
            </a:r>
            <a:r>
              <a:rPr lang="en-US" sz="2800" b="1" dirty="0" smtClean="0"/>
              <a:t>tenure</a:t>
            </a:r>
            <a:r>
              <a:rPr lang="en-US" sz="2800" dirty="0" smtClean="0"/>
              <a:t> already</a:t>
            </a:r>
            <a:endParaRPr lang="en-US" sz="2800" dirty="0"/>
          </a:p>
        </p:txBody>
      </p:sp>
      <p:sp>
        <p:nvSpPr>
          <p:cNvPr id="11" name="TextBox 10"/>
          <p:cNvSpPr txBox="1"/>
          <p:nvPr/>
        </p:nvSpPr>
        <p:spPr>
          <a:xfrm>
            <a:off x="530438" y="3314460"/>
            <a:ext cx="789788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2800" dirty="0" smtClean="0"/>
              <a:t>You probably should be getting </a:t>
            </a:r>
            <a:r>
              <a:rPr lang="en-US" sz="2800" b="1" dirty="0" smtClean="0"/>
              <a:t>more sleep</a:t>
            </a:r>
            <a:r>
              <a:rPr lang="en-US" sz="2800" dirty="0" smtClean="0"/>
              <a:t>!</a:t>
            </a:r>
            <a:endParaRPr lang="en-US" sz="2800" dirty="0"/>
          </a:p>
        </p:txBody>
      </p:sp>
      <p:sp>
        <p:nvSpPr>
          <p:cNvPr id="12" name="TextBox 11"/>
          <p:cNvSpPr txBox="1"/>
          <p:nvPr/>
        </p:nvSpPr>
        <p:spPr>
          <a:xfrm>
            <a:off x="537392" y="3865155"/>
            <a:ext cx="7890926" cy="95410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2800" dirty="0" smtClean="0"/>
              <a:t>Monty Python is </a:t>
            </a:r>
            <a:r>
              <a:rPr lang="en-US" sz="2800" b="1" dirty="0" smtClean="0"/>
              <a:t>funnier</a:t>
            </a:r>
            <a:r>
              <a:rPr lang="en-US" sz="2800" dirty="0" smtClean="0"/>
              <a:t> </a:t>
            </a:r>
            <a:endParaRPr lang="en-US" sz="2800" dirty="0" smtClean="0"/>
          </a:p>
          <a:p>
            <a:pPr algn="ctr"/>
            <a:r>
              <a:rPr lang="en-US" sz="2800" dirty="0" smtClean="0"/>
              <a:t>(</a:t>
            </a:r>
            <a:r>
              <a:rPr lang="en-US" sz="2800" dirty="0" smtClean="0"/>
              <a:t>unless you are Kevin </a:t>
            </a:r>
            <a:r>
              <a:rPr lang="en-US" sz="2800" dirty="0" err="1" smtClean="0"/>
              <a:t>Redmon</a:t>
            </a:r>
            <a:r>
              <a:rPr lang="en-US" sz="2800" dirty="0" smtClean="0"/>
              <a:t>)</a:t>
            </a:r>
            <a:endParaRPr lang="en-US" sz="2800" dirty="0"/>
          </a:p>
        </p:txBody>
      </p:sp>
    </p:spTree>
    <p:extLst>
      <p:ext uri="{BB962C8B-B14F-4D97-AF65-F5344CB8AC3E}">
        <p14:creationId xmlns:p14="http://schemas.microsoft.com/office/powerpoint/2010/main" val="397865526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067384"/>
            <a:ext cx="8229600" cy="857250"/>
          </a:xfrm>
        </p:spPr>
        <p:txBody>
          <a:bodyPr/>
          <a:lstStyle/>
          <a:p>
            <a:r>
              <a:rPr lang="en-US" dirty="0" smtClean="0"/>
              <a:t>What Makes a “Good” Currency?</a:t>
            </a:r>
            <a:endParaRPr lang="en-US" dirty="0"/>
          </a:p>
        </p:txBody>
      </p:sp>
      <p:sp>
        <p:nvSpPr>
          <p:cNvPr id="3" name="Slide Number Placeholder 2"/>
          <p:cNvSpPr>
            <a:spLocks noGrp="1"/>
          </p:cNvSpPr>
          <p:nvPr>
            <p:ph type="sldNum" sz="quarter" idx="12"/>
          </p:nvPr>
        </p:nvSpPr>
        <p:spPr/>
        <p:txBody>
          <a:bodyPr/>
          <a:lstStyle/>
          <a:p>
            <a:fld id="{FE5D6FF9-F5B4-8C4F-9785-10F7626886B1}" type="slidenum">
              <a:rPr lang="en-US" smtClean="0"/>
              <a:t>3</a:t>
            </a:fld>
            <a:endParaRPr lang="en-US"/>
          </a:p>
        </p:txBody>
      </p:sp>
    </p:spTree>
    <p:extLst>
      <p:ext uri="{BB962C8B-B14F-4D97-AF65-F5344CB8AC3E}">
        <p14:creationId xmlns:p14="http://schemas.microsoft.com/office/powerpoint/2010/main" val="4604773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a:t>
            </a:r>
            <a:r>
              <a:rPr lang="en-US" b="1" dirty="0" smtClean="0"/>
              <a:t>Real Goal</a:t>
            </a:r>
            <a:r>
              <a:rPr lang="en-US" dirty="0" smtClean="0"/>
              <a:t> for Lectures</a:t>
            </a:r>
            <a:endParaRPr lang="en-US" dirty="0"/>
          </a:p>
        </p:txBody>
      </p:sp>
      <p:sp>
        <p:nvSpPr>
          <p:cNvPr id="6" name="Slide Number Placeholder 5"/>
          <p:cNvSpPr>
            <a:spLocks noGrp="1"/>
          </p:cNvSpPr>
          <p:nvPr>
            <p:ph type="sldNum" sz="quarter" idx="12"/>
          </p:nvPr>
        </p:nvSpPr>
        <p:spPr/>
        <p:txBody>
          <a:bodyPr/>
          <a:lstStyle/>
          <a:p>
            <a:fld id="{6507B5A5-F0C2-644D-AEA7-E773B6B78F38}" type="slidenum">
              <a:rPr lang="en-US" smtClean="0"/>
              <a:t>39</a:t>
            </a:fld>
            <a:endParaRPr lang="en-US"/>
          </a:p>
        </p:txBody>
      </p:sp>
      <p:sp>
        <p:nvSpPr>
          <p:cNvPr id="9" name="TextBox 8"/>
          <p:cNvSpPr txBox="1"/>
          <p:nvPr/>
        </p:nvSpPr>
        <p:spPr>
          <a:xfrm>
            <a:off x="859118" y="1192576"/>
            <a:ext cx="7343588" cy="175432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sz="3600" dirty="0"/>
              <a:t>P</a:t>
            </a:r>
            <a:r>
              <a:rPr lang="en-US" sz="3600" dirty="0" smtClean="0"/>
              <a:t>rovide </a:t>
            </a:r>
            <a:r>
              <a:rPr lang="en-US" sz="3600" b="1" dirty="0" smtClean="0"/>
              <a:t>context</a:t>
            </a:r>
            <a:r>
              <a:rPr lang="en-US" sz="3600" dirty="0"/>
              <a:t> </a:t>
            </a:r>
            <a:r>
              <a:rPr lang="en-US" sz="3600" dirty="0" smtClean="0"/>
              <a:t>and </a:t>
            </a:r>
            <a:r>
              <a:rPr lang="en-US" sz="3600" b="1" dirty="0" smtClean="0"/>
              <a:t>meaning</a:t>
            </a:r>
            <a:r>
              <a:rPr lang="en-US" sz="3600" dirty="0" smtClean="0"/>
              <a:t> for the things you have or will later </a:t>
            </a:r>
            <a:r>
              <a:rPr lang="en-US" sz="3600" b="1" dirty="0" smtClean="0"/>
              <a:t>learn on your own</a:t>
            </a:r>
            <a:r>
              <a:rPr lang="en-US" sz="3600" dirty="0" smtClean="0"/>
              <a:t>.</a:t>
            </a:r>
            <a:endParaRPr lang="en-US" sz="3600" dirty="0"/>
          </a:p>
        </p:txBody>
      </p:sp>
      <p:sp>
        <p:nvSpPr>
          <p:cNvPr id="7" name="TextBox 6"/>
          <p:cNvSpPr txBox="1"/>
          <p:nvPr/>
        </p:nvSpPr>
        <p:spPr>
          <a:xfrm>
            <a:off x="859118" y="3109649"/>
            <a:ext cx="7343588" cy="120032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3600" dirty="0" smtClean="0"/>
              <a:t>Support a vibrant, productive, and enjoyable </a:t>
            </a:r>
            <a:r>
              <a:rPr lang="en-US" sz="3600" b="1" dirty="0" smtClean="0"/>
              <a:t>community of scholars</a:t>
            </a:r>
            <a:r>
              <a:rPr lang="en-US" sz="3600" dirty="0" smtClean="0"/>
              <a:t>!</a:t>
            </a:r>
            <a:endParaRPr lang="en-US" sz="3600" dirty="0"/>
          </a:p>
        </p:txBody>
      </p:sp>
    </p:spTree>
    <p:extLst>
      <p:ext uri="{BB962C8B-B14F-4D97-AF65-F5344CB8AC3E}">
        <p14:creationId xmlns:p14="http://schemas.microsoft.com/office/powerpoint/2010/main" val="4129054189"/>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 Expect from You</a:t>
            </a:r>
            <a:endParaRPr lang="en-US" dirty="0"/>
          </a:p>
        </p:txBody>
      </p:sp>
      <p:sp>
        <p:nvSpPr>
          <p:cNvPr id="3" name="Content Placeholder 2"/>
          <p:cNvSpPr>
            <a:spLocks noGrp="1"/>
          </p:cNvSpPr>
          <p:nvPr>
            <p:ph idx="1"/>
          </p:nvPr>
        </p:nvSpPr>
        <p:spPr/>
        <p:txBody>
          <a:bodyPr/>
          <a:lstStyle/>
          <a:p>
            <a:r>
              <a:rPr lang="en-US" dirty="0" smtClean="0"/>
              <a:t>Be </a:t>
            </a:r>
            <a:r>
              <a:rPr lang="en-US" b="1" dirty="0" smtClean="0"/>
              <a:t>Honorable</a:t>
            </a:r>
          </a:p>
          <a:p>
            <a:pPr lvl="1"/>
            <a:r>
              <a:rPr lang="en-US" dirty="0" smtClean="0"/>
              <a:t>Most assignments allow flexible collaborations and using any resources; a few will not</a:t>
            </a:r>
          </a:p>
          <a:p>
            <a:r>
              <a:rPr lang="en-US" dirty="0" smtClean="0"/>
              <a:t>Be </a:t>
            </a:r>
            <a:r>
              <a:rPr lang="en-US" b="1" dirty="0" smtClean="0"/>
              <a:t>Respectful</a:t>
            </a:r>
            <a:r>
              <a:rPr lang="en-US" dirty="0" smtClean="0"/>
              <a:t> of your classmates and others</a:t>
            </a:r>
          </a:p>
          <a:p>
            <a:pPr lvl="1"/>
            <a:r>
              <a:rPr lang="en-US" dirty="0" smtClean="0"/>
              <a:t>Follow the </a:t>
            </a:r>
            <a:r>
              <a:rPr lang="en-US" dirty="0" err="1" smtClean="0"/>
              <a:t>HackerSchool</a:t>
            </a:r>
            <a:r>
              <a:rPr lang="en-US" dirty="0" smtClean="0"/>
              <a:t> </a:t>
            </a:r>
            <a:r>
              <a:rPr lang="en-US" dirty="0" smtClean="0">
                <a:hlinkClick r:id="rId2"/>
              </a:rPr>
              <a:t>social rules</a:t>
            </a:r>
            <a:endParaRPr lang="en-US" dirty="0" smtClean="0"/>
          </a:p>
          <a:p>
            <a:r>
              <a:rPr lang="en-US" dirty="0" smtClean="0"/>
              <a:t>Read the syllabus expectations</a:t>
            </a:r>
            <a:endParaRPr lang="en-US" dirty="0"/>
          </a:p>
        </p:txBody>
      </p:sp>
      <p:sp>
        <p:nvSpPr>
          <p:cNvPr id="4" name="Slide Number Placeholder 3"/>
          <p:cNvSpPr>
            <a:spLocks noGrp="1"/>
          </p:cNvSpPr>
          <p:nvPr>
            <p:ph type="sldNum" sz="quarter" idx="12"/>
          </p:nvPr>
        </p:nvSpPr>
        <p:spPr/>
        <p:txBody>
          <a:bodyPr/>
          <a:lstStyle/>
          <a:p>
            <a:fld id="{FE5D6FF9-F5B4-8C4F-9785-10F7626886B1}" type="slidenum">
              <a:rPr lang="en-US" smtClean="0"/>
              <a:t>40</a:t>
            </a:fld>
            <a:endParaRPr lang="en-US"/>
          </a:p>
        </p:txBody>
      </p:sp>
    </p:spTree>
    <p:extLst>
      <p:ext uri="{BB962C8B-B14F-4D97-AF65-F5344CB8AC3E}">
        <p14:creationId xmlns:p14="http://schemas.microsoft.com/office/powerpoint/2010/main" val="25468907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6507B5A5-F0C2-644D-AEA7-E773B6B78F38}" type="slidenum">
              <a:rPr lang="en-US" smtClean="0"/>
              <a:t>41</a:t>
            </a:fld>
            <a:endParaRPr lang="en-US"/>
          </a:p>
        </p:txBody>
      </p:sp>
      <p:pic>
        <p:nvPicPr>
          <p:cNvPr id="7" name="Picture 6"/>
          <p:cNvPicPr>
            <a:picLocks noChangeAspect="1"/>
          </p:cNvPicPr>
          <p:nvPr/>
        </p:nvPicPr>
        <p:blipFill rotWithShape="1">
          <a:blip r:embed="rId2"/>
          <a:srcRect l="11044" r="14086"/>
          <a:stretch/>
        </p:blipFill>
        <p:spPr>
          <a:xfrm>
            <a:off x="5926327" y="0"/>
            <a:ext cx="3217673" cy="5146040"/>
          </a:xfrm>
          <a:prstGeom prst="rect">
            <a:avLst/>
          </a:prstGeom>
        </p:spPr>
      </p:pic>
      <p:sp>
        <p:nvSpPr>
          <p:cNvPr id="2" name="Title 1"/>
          <p:cNvSpPr>
            <a:spLocks noGrp="1"/>
          </p:cNvSpPr>
          <p:nvPr>
            <p:ph type="title"/>
          </p:nvPr>
        </p:nvSpPr>
        <p:spPr>
          <a:xfrm>
            <a:off x="268942" y="205978"/>
            <a:ext cx="6544235" cy="623258"/>
          </a:xfrm>
          <a:solidFill>
            <a:srgbClr val="FDEADA"/>
          </a:solidFill>
        </p:spPr>
        <p:txBody>
          <a:bodyPr>
            <a:normAutofit fontScale="90000"/>
          </a:bodyPr>
          <a:lstStyle/>
          <a:p>
            <a:r>
              <a:rPr lang="en-US" dirty="0" smtClean="0"/>
              <a:t>What Mr. Jefferson Wants</a:t>
            </a:r>
            <a:endParaRPr lang="en-US" dirty="0"/>
          </a:p>
        </p:txBody>
      </p:sp>
    </p:spTree>
    <p:extLst>
      <p:ext uri="{BB962C8B-B14F-4D97-AF65-F5344CB8AC3E}">
        <p14:creationId xmlns:p14="http://schemas.microsoft.com/office/powerpoint/2010/main" val="3757657923"/>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l="11044" r="14086"/>
          <a:stretch/>
        </p:blipFill>
        <p:spPr>
          <a:xfrm>
            <a:off x="5926327" y="0"/>
            <a:ext cx="3217673" cy="5146040"/>
          </a:xfrm>
          <a:prstGeom prst="rect">
            <a:avLst/>
          </a:prstGeom>
        </p:spPr>
      </p:pic>
      <p:sp>
        <p:nvSpPr>
          <p:cNvPr id="6" name="Slide Number Placeholder 5"/>
          <p:cNvSpPr>
            <a:spLocks noGrp="1"/>
          </p:cNvSpPr>
          <p:nvPr>
            <p:ph type="sldNum" sz="quarter" idx="12"/>
          </p:nvPr>
        </p:nvSpPr>
        <p:spPr/>
        <p:txBody>
          <a:bodyPr/>
          <a:lstStyle/>
          <a:p>
            <a:fld id="{6507B5A5-F0C2-644D-AEA7-E773B6B78F38}" type="slidenum">
              <a:rPr lang="en-US" smtClean="0"/>
              <a:t>42</a:t>
            </a:fld>
            <a:endParaRPr lang="en-US"/>
          </a:p>
        </p:txBody>
      </p:sp>
      <p:sp>
        <p:nvSpPr>
          <p:cNvPr id="2" name="Title 1"/>
          <p:cNvSpPr>
            <a:spLocks noGrp="1"/>
          </p:cNvSpPr>
          <p:nvPr>
            <p:ph type="title"/>
          </p:nvPr>
        </p:nvSpPr>
        <p:spPr>
          <a:xfrm>
            <a:off x="268942" y="205978"/>
            <a:ext cx="6544235" cy="623258"/>
          </a:xfrm>
          <a:solidFill>
            <a:srgbClr val="FDEADA"/>
          </a:solidFill>
        </p:spPr>
        <p:txBody>
          <a:bodyPr>
            <a:normAutofit fontScale="90000"/>
          </a:bodyPr>
          <a:lstStyle/>
          <a:p>
            <a:r>
              <a:rPr lang="en-US" dirty="0" smtClean="0"/>
              <a:t>What Mr. Jefferson Wants</a:t>
            </a:r>
            <a:endParaRPr lang="en-US" dirty="0"/>
          </a:p>
        </p:txBody>
      </p:sp>
      <p:sp>
        <p:nvSpPr>
          <p:cNvPr id="8" name="Rectangle 7"/>
          <p:cNvSpPr/>
          <p:nvPr/>
        </p:nvSpPr>
        <p:spPr>
          <a:xfrm>
            <a:off x="268941" y="959713"/>
            <a:ext cx="5577088" cy="3970318"/>
          </a:xfrm>
          <a:prstGeom prst="rect">
            <a:avLst/>
          </a:prstGeom>
          <a:solidFill>
            <a:schemeClr val="accent5">
              <a:lumMod val="40000"/>
              <a:lumOff val="60000"/>
              <a:alpha val="73000"/>
            </a:schemeClr>
          </a:solidFill>
        </p:spPr>
        <p:txBody>
          <a:bodyPr wrap="square">
            <a:spAutoFit/>
          </a:bodyPr>
          <a:lstStyle/>
          <a:p>
            <a:r>
              <a:rPr lang="en-US" sz="2800" dirty="0" smtClean="0"/>
              <a:t>“We </a:t>
            </a:r>
            <a:r>
              <a:rPr lang="en-US" sz="2800" dirty="0"/>
              <a:t>wish to establish in the upper country of Virginia, and more centrally for the State, </a:t>
            </a:r>
            <a:r>
              <a:rPr lang="en-US" sz="2800" b="1" dirty="0"/>
              <a:t>a University</a:t>
            </a:r>
            <a:r>
              <a:rPr lang="en-US" sz="2800" dirty="0"/>
              <a:t> on a plan </a:t>
            </a:r>
            <a:r>
              <a:rPr lang="en-US" sz="2800" b="1" dirty="0"/>
              <a:t>so broad and liberal and modern</a:t>
            </a:r>
            <a:r>
              <a:rPr lang="en-US" sz="2800" dirty="0"/>
              <a:t>, as to be </a:t>
            </a:r>
            <a:r>
              <a:rPr lang="en-US" sz="2800" b="1" dirty="0"/>
              <a:t>worth patronizing with the public support</a:t>
            </a:r>
            <a:r>
              <a:rPr lang="en-US" sz="2800" dirty="0"/>
              <a:t>, and be </a:t>
            </a:r>
            <a:r>
              <a:rPr lang="en-US" sz="2800" b="1" dirty="0"/>
              <a:t>a temptation to the youth of other States to come and </a:t>
            </a:r>
            <a:r>
              <a:rPr lang="en-US" sz="2800" b="1" dirty="0" smtClean="0"/>
              <a:t>drink</a:t>
            </a:r>
            <a:r>
              <a:rPr lang="en-US" sz="2800" dirty="0" smtClean="0"/>
              <a:t>…” </a:t>
            </a:r>
          </a:p>
          <a:p>
            <a:pPr algn="r"/>
            <a:r>
              <a:rPr lang="en-US" sz="2800" dirty="0" smtClean="0"/>
              <a:t>TJ’s letter to Joseph Priestly, 1800</a:t>
            </a:r>
            <a:endParaRPr lang="en-US" sz="2800" dirty="0"/>
          </a:p>
        </p:txBody>
      </p:sp>
    </p:spTree>
    <p:extLst>
      <p:ext uri="{BB962C8B-B14F-4D97-AF65-F5344CB8AC3E}">
        <p14:creationId xmlns:p14="http://schemas.microsoft.com/office/powerpoint/2010/main" val="3274238508"/>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A20271E9-AFBA-410F-85E9-C45E0D58A03A}" type="slidenum">
              <a:rPr lang="en-US" smtClean="0"/>
              <a:pPr>
                <a:defRPr/>
              </a:pPr>
              <a:t>43</a:t>
            </a:fld>
            <a:endParaRPr lang="en-US" dirty="0"/>
          </a:p>
        </p:txBody>
      </p:sp>
      <p:sp>
        <p:nvSpPr>
          <p:cNvPr id="5" name="TextBox 4"/>
          <p:cNvSpPr txBox="1"/>
          <p:nvPr/>
        </p:nvSpPr>
        <p:spPr bwMode="auto">
          <a:xfrm>
            <a:off x="228601" y="255070"/>
            <a:ext cx="8762999" cy="4708982"/>
          </a:xfrm>
          <a:prstGeom prst="rect">
            <a:avLst/>
          </a:prstGeom>
          <a:solidFill>
            <a:schemeClr val="accent6">
              <a:lumMod val="20000"/>
              <a:lumOff val="80000"/>
            </a:schemeClr>
          </a:solidFill>
          <a:ln w="31750" algn="ctr">
            <a:solidFill>
              <a:schemeClr val="bg2"/>
            </a:solidFill>
            <a:miter lim="800000"/>
            <a:headEnd/>
            <a:tailEnd/>
          </a:ln>
          <a:effectLst/>
        </p:spPr>
        <p:txBody>
          <a:bodyPr wrap="square" rtlCol="0">
            <a:spAutoFit/>
          </a:bodyPr>
          <a:lstStyle/>
          <a:p>
            <a:pPr algn="ctr"/>
            <a:r>
              <a:rPr lang="en-US" sz="2000" dirty="0" smtClean="0">
                <a:latin typeface="+mn-lt"/>
              </a:rPr>
              <a:t>:</a:t>
            </a:r>
          </a:p>
          <a:p>
            <a:r>
              <a:rPr lang="en-US" sz="2800" dirty="0" smtClean="0"/>
              <a:t>Thomas Jefferson enrolled in the College of William and Mary on March 25, 1760, at the age of 16… </a:t>
            </a:r>
          </a:p>
          <a:p>
            <a:r>
              <a:rPr lang="en-US" sz="2800" dirty="0" smtClean="0"/>
              <a:t>By the time he came to Williamsburg, the young scholar was proficient in the classics and able to read Greek and Latin authors in the original… He was instructed in natural philosophy (</a:t>
            </a:r>
            <a:r>
              <a:rPr lang="en-US" sz="2800" b="1" dirty="0" smtClean="0"/>
              <a:t>physics</a:t>
            </a:r>
            <a:r>
              <a:rPr lang="en-US" sz="2800" dirty="0" smtClean="0"/>
              <a:t>, </a:t>
            </a:r>
            <a:r>
              <a:rPr lang="en-US" sz="2800" b="1" dirty="0" smtClean="0"/>
              <a:t>metaphysics</a:t>
            </a:r>
            <a:r>
              <a:rPr lang="en-US" sz="2800" dirty="0" smtClean="0"/>
              <a:t>, and </a:t>
            </a:r>
            <a:r>
              <a:rPr lang="en-US" sz="2800" b="1" dirty="0" smtClean="0"/>
              <a:t>mathematics</a:t>
            </a:r>
            <a:r>
              <a:rPr lang="en-US" sz="2800" dirty="0" smtClean="0"/>
              <a:t>) and moral philosophy (</a:t>
            </a:r>
            <a:r>
              <a:rPr lang="en-US" sz="2800" b="1" dirty="0" smtClean="0"/>
              <a:t>rhetoric</a:t>
            </a:r>
            <a:r>
              <a:rPr lang="en-US" sz="2800" dirty="0" smtClean="0"/>
              <a:t>, </a:t>
            </a:r>
            <a:r>
              <a:rPr lang="en-US" sz="2800" b="1" dirty="0" smtClean="0"/>
              <a:t>logic</a:t>
            </a:r>
            <a:r>
              <a:rPr lang="en-US" sz="2800" dirty="0" smtClean="0"/>
              <a:t>, and </a:t>
            </a:r>
            <a:r>
              <a:rPr lang="en-US" sz="2800" b="1" dirty="0" smtClean="0"/>
              <a:t>ethics</a:t>
            </a:r>
            <a:r>
              <a:rPr lang="en-US" sz="2800" dirty="0" smtClean="0"/>
              <a:t>). A keen and diligent student, he displayed an avid curiosity in all fields and, according to family tradition, </a:t>
            </a:r>
            <a:r>
              <a:rPr lang="en-US" sz="2800" b="1" dirty="0" smtClean="0"/>
              <a:t>he frequently studied fifteen hours a day</a:t>
            </a:r>
            <a:r>
              <a:rPr lang="en-US" sz="2800" dirty="0" smtClean="0"/>
              <a:t>. </a:t>
            </a:r>
          </a:p>
        </p:txBody>
      </p:sp>
      <p:sp>
        <p:nvSpPr>
          <p:cNvPr id="2" name="TextBox 1"/>
          <p:cNvSpPr txBox="1"/>
          <p:nvPr/>
        </p:nvSpPr>
        <p:spPr>
          <a:xfrm>
            <a:off x="1230148" y="105756"/>
            <a:ext cx="6440886" cy="46166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none" rtlCol="0">
            <a:spAutoFit/>
          </a:bodyPr>
          <a:lstStyle/>
          <a:p>
            <a:r>
              <a:rPr lang="en-US" sz="2400" dirty="0" smtClean="0"/>
              <a:t>Note: this does not mean he wants you to be lazy:</a:t>
            </a:r>
            <a:endParaRPr lang="en-US" sz="2400" dirty="0"/>
          </a:p>
        </p:txBody>
      </p:sp>
      <p:sp>
        <p:nvSpPr>
          <p:cNvPr id="3" name="TextBox 2"/>
          <p:cNvSpPr txBox="1"/>
          <p:nvPr/>
        </p:nvSpPr>
        <p:spPr>
          <a:xfrm>
            <a:off x="3296554" y="4555592"/>
            <a:ext cx="5662202" cy="369332"/>
          </a:xfrm>
          <a:prstGeom prst="rect">
            <a:avLst/>
          </a:prstGeom>
          <a:solidFill>
            <a:srgbClr val="FFFFFF"/>
          </a:solidFill>
        </p:spPr>
        <p:txBody>
          <a:bodyPr wrap="none" rtlCol="0">
            <a:spAutoFit/>
          </a:bodyPr>
          <a:lstStyle/>
          <a:p>
            <a:r>
              <a:rPr lang="en-US" dirty="0" smtClean="0">
                <a:solidFill>
                  <a:schemeClr val="tx2">
                    <a:lumMod val="60000"/>
                    <a:lumOff val="40000"/>
                  </a:schemeClr>
                </a:solidFill>
                <a:hlinkClick r:id="rId2"/>
              </a:rPr>
              <a:t>http://www.wm.edu/about/history/tjcollege/tjcollegelife/</a:t>
            </a:r>
            <a:endParaRPr lang="en-US" dirty="0"/>
          </a:p>
        </p:txBody>
      </p:sp>
    </p:spTree>
    <p:extLst>
      <p:ext uri="{BB962C8B-B14F-4D97-AF65-F5344CB8AC3E}">
        <p14:creationId xmlns:p14="http://schemas.microsoft.com/office/powerpoint/2010/main" val="3787860036"/>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Format</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b="1" dirty="0" smtClean="0"/>
              <a:t>Now until Spring Break </a:t>
            </a:r>
            <a:r>
              <a:rPr lang="en-US" dirty="0" smtClean="0"/>
              <a:t>(9 March)</a:t>
            </a:r>
          </a:p>
          <a:p>
            <a:pPr lvl="1"/>
            <a:r>
              <a:rPr lang="en-US" dirty="0" smtClean="0"/>
              <a:t>Technical and non-technical understanding of </a:t>
            </a:r>
            <a:r>
              <a:rPr lang="en-US" dirty="0" err="1" smtClean="0"/>
              <a:t>cryptocurrency</a:t>
            </a:r>
            <a:endParaRPr lang="en-US" dirty="0" smtClean="0"/>
          </a:p>
          <a:p>
            <a:pPr lvl="1"/>
            <a:r>
              <a:rPr lang="en-US" dirty="0" smtClean="0"/>
              <a:t>Regular short problem sets (readings, questions, short technical problems)</a:t>
            </a:r>
          </a:p>
          <a:p>
            <a:pPr lvl="1"/>
            <a:r>
              <a:rPr lang="en-US" dirty="0" smtClean="0"/>
              <a:t>Three structured projects: </a:t>
            </a:r>
            <a:r>
              <a:rPr lang="en-US" dirty="0" err="1" smtClean="0"/>
              <a:t>bitcoin</a:t>
            </a:r>
            <a:r>
              <a:rPr lang="en-US" dirty="0" smtClean="0"/>
              <a:t> </a:t>
            </a:r>
            <a:r>
              <a:rPr lang="en-US" b="1" dirty="0" smtClean="0"/>
              <a:t>wallet</a:t>
            </a:r>
            <a:r>
              <a:rPr lang="en-US" dirty="0" smtClean="0"/>
              <a:t>, </a:t>
            </a:r>
            <a:r>
              <a:rPr lang="en-US" dirty="0" err="1" smtClean="0"/>
              <a:t>bitcoin</a:t>
            </a:r>
            <a:r>
              <a:rPr lang="en-US" dirty="0" smtClean="0"/>
              <a:t> </a:t>
            </a:r>
            <a:r>
              <a:rPr lang="en-US" b="1" dirty="0" smtClean="0"/>
              <a:t>miner</a:t>
            </a:r>
            <a:r>
              <a:rPr lang="en-US" dirty="0" smtClean="0"/>
              <a:t>, </a:t>
            </a:r>
            <a:r>
              <a:rPr lang="en-US" b="1" dirty="0" err="1" smtClean="0"/>
              <a:t>blockchain</a:t>
            </a:r>
            <a:r>
              <a:rPr lang="en-US" b="1" dirty="0" smtClean="0"/>
              <a:t> </a:t>
            </a:r>
            <a:r>
              <a:rPr lang="en-US" dirty="0" smtClean="0"/>
              <a:t>analysis</a:t>
            </a:r>
            <a:endParaRPr lang="en-US" dirty="0"/>
          </a:p>
        </p:txBody>
      </p:sp>
      <p:sp>
        <p:nvSpPr>
          <p:cNvPr id="4" name="Slide Number Placeholder 3"/>
          <p:cNvSpPr>
            <a:spLocks noGrp="1"/>
          </p:cNvSpPr>
          <p:nvPr>
            <p:ph type="sldNum" sz="quarter" idx="12"/>
          </p:nvPr>
        </p:nvSpPr>
        <p:spPr/>
        <p:txBody>
          <a:bodyPr/>
          <a:lstStyle/>
          <a:p>
            <a:fld id="{FE5D6FF9-F5B4-8C4F-9785-10F7626886B1}" type="slidenum">
              <a:rPr lang="en-US" smtClean="0"/>
              <a:t>44</a:t>
            </a:fld>
            <a:endParaRPr lang="en-US"/>
          </a:p>
        </p:txBody>
      </p:sp>
    </p:spTree>
    <p:extLst>
      <p:ext uri="{BB962C8B-B14F-4D97-AF65-F5344CB8AC3E}">
        <p14:creationId xmlns:p14="http://schemas.microsoft.com/office/powerpoint/2010/main" val="16001813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After Spring Break</a:t>
            </a:r>
            <a:endParaRPr lang="en-US" dirty="0"/>
          </a:p>
        </p:txBody>
      </p:sp>
      <p:sp>
        <p:nvSpPr>
          <p:cNvPr id="4" name="Content Placeholder 3"/>
          <p:cNvSpPr>
            <a:spLocks noGrp="1"/>
          </p:cNvSpPr>
          <p:nvPr>
            <p:ph idx="1"/>
          </p:nvPr>
        </p:nvSpPr>
        <p:spPr/>
        <p:txBody>
          <a:bodyPr/>
          <a:lstStyle/>
          <a:p>
            <a:pPr marL="0" indent="0">
              <a:buNone/>
            </a:pPr>
            <a:r>
              <a:rPr lang="en-US" b="1" dirty="0" smtClean="0"/>
              <a:t>Student-led presentations</a:t>
            </a:r>
          </a:p>
          <a:p>
            <a:pPr lvl="1"/>
            <a:r>
              <a:rPr lang="en-US" dirty="0" smtClean="0"/>
              <a:t>Groups of 2-3 students</a:t>
            </a:r>
          </a:p>
          <a:p>
            <a:pPr lvl="1"/>
            <a:r>
              <a:rPr lang="en-US" dirty="0" smtClean="0"/>
              <a:t>Selected topic, research papers</a:t>
            </a:r>
          </a:p>
          <a:p>
            <a:pPr marL="0" indent="0">
              <a:buNone/>
            </a:pPr>
            <a:r>
              <a:rPr lang="en-US" b="1" dirty="0" smtClean="0"/>
              <a:t>Open-ended </a:t>
            </a:r>
            <a:r>
              <a:rPr lang="en-US" b="1" dirty="0"/>
              <a:t>f</a:t>
            </a:r>
            <a:r>
              <a:rPr lang="en-US" b="1" dirty="0" smtClean="0"/>
              <a:t>inal project</a:t>
            </a:r>
          </a:p>
          <a:p>
            <a:pPr lvl="1"/>
            <a:r>
              <a:rPr lang="en-US" dirty="0" smtClean="0"/>
              <a:t>Something interesting and relevant</a:t>
            </a:r>
          </a:p>
          <a:p>
            <a:pPr lvl="1"/>
            <a:r>
              <a:rPr lang="en-US" dirty="0" smtClean="0"/>
              <a:t>Technical, semi-technical, or non-technical </a:t>
            </a:r>
            <a:endParaRPr lang="en-US" dirty="0"/>
          </a:p>
        </p:txBody>
      </p:sp>
      <p:sp>
        <p:nvSpPr>
          <p:cNvPr id="3" name="Slide Number Placeholder 2"/>
          <p:cNvSpPr>
            <a:spLocks noGrp="1"/>
          </p:cNvSpPr>
          <p:nvPr>
            <p:ph type="sldNum" sz="quarter" idx="12"/>
          </p:nvPr>
        </p:nvSpPr>
        <p:spPr/>
        <p:txBody>
          <a:bodyPr/>
          <a:lstStyle/>
          <a:p>
            <a:fld id="{FE5D6FF9-F5B4-8C4F-9785-10F7626886B1}" type="slidenum">
              <a:rPr lang="en-US" smtClean="0"/>
              <a:t>45</a:t>
            </a:fld>
            <a:endParaRPr lang="en-US"/>
          </a:p>
        </p:txBody>
      </p:sp>
    </p:spTree>
    <p:extLst>
      <p:ext uri="{BB962C8B-B14F-4D97-AF65-F5344CB8AC3E}">
        <p14:creationId xmlns:p14="http://schemas.microsoft.com/office/powerpoint/2010/main" val="24313976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837445"/>
            <a:ext cx="8229600" cy="857250"/>
          </a:xfrm>
        </p:spPr>
        <p:txBody>
          <a:bodyPr/>
          <a:lstStyle/>
          <a:p>
            <a:r>
              <a:rPr lang="en-US" dirty="0" smtClean="0"/>
              <a:t>Questions about Course</a:t>
            </a:r>
            <a:endParaRPr lang="en-US" dirty="0"/>
          </a:p>
        </p:txBody>
      </p:sp>
      <p:sp>
        <p:nvSpPr>
          <p:cNvPr id="3" name="Slide Number Placeholder 2"/>
          <p:cNvSpPr>
            <a:spLocks noGrp="1"/>
          </p:cNvSpPr>
          <p:nvPr>
            <p:ph type="sldNum" sz="quarter" idx="12"/>
          </p:nvPr>
        </p:nvSpPr>
        <p:spPr/>
        <p:txBody>
          <a:bodyPr/>
          <a:lstStyle/>
          <a:p>
            <a:fld id="{FE5D6FF9-F5B4-8C4F-9785-10F7626886B1}" type="slidenum">
              <a:rPr lang="en-US" smtClean="0"/>
              <a:t>46</a:t>
            </a:fld>
            <a:endParaRPr lang="en-US"/>
          </a:p>
        </p:txBody>
      </p:sp>
    </p:spTree>
    <p:extLst>
      <p:ext uri="{BB962C8B-B14F-4D97-AF65-F5344CB8AC3E}">
        <p14:creationId xmlns:p14="http://schemas.microsoft.com/office/powerpoint/2010/main" val="15846413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can we </a:t>
            </a:r>
            <a:r>
              <a:rPr lang="en-US" b="1" i="1" dirty="0" smtClean="0"/>
              <a:t>own</a:t>
            </a:r>
            <a:r>
              <a:rPr lang="en-US" dirty="0" smtClean="0"/>
              <a:t> something digital? </a:t>
            </a:r>
            <a:endParaRPr lang="en-US" dirty="0"/>
          </a:p>
        </p:txBody>
      </p:sp>
      <p:sp>
        <p:nvSpPr>
          <p:cNvPr id="3" name="Slide Number Placeholder 2"/>
          <p:cNvSpPr>
            <a:spLocks noGrp="1"/>
          </p:cNvSpPr>
          <p:nvPr>
            <p:ph type="sldNum" sz="quarter" idx="12"/>
          </p:nvPr>
        </p:nvSpPr>
        <p:spPr/>
        <p:txBody>
          <a:bodyPr/>
          <a:lstStyle/>
          <a:p>
            <a:fld id="{FE5D6FF9-F5B4-8C4F-9785-10F7626886B1}" type="slidenum">
              <a:rPr lang="en-US" smtClean="0"/>
              <a:t>47</a:t>
            </a:fld>
            <a:endParaRPr lang="en-US"/>
          </a:p>
        </p:txBody>
      </p:sp>
    </p:spTree>
    <p:extLst>
      <p:ext uri="{BB962C8B-B14F-4D97-AF65-F5344CB8AC3E}">
        <p14:creationId xmlns:p14="http://schemas.microsoft.com/office/powerpoint/2010/main" val="92724811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48</a:t>
            </a:fld>
            <a:endParaRPr lang="en-US"/>
          </a:p>
        </p:txBody>
      </p:sp>
    </p:spTree>
    <p:extLst>
      <p:ext uri="{BB962C8B-B14F-4D97-AF65-F5344CB8AC3E}">
        <p14:creationId xmlns:p14="http://schemas.microsoft.com/office/powerpoint/2010/main" val="4181866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4</a:t>
            </a:fld>
            <a:endParaRPr lang="en-US"/>
          </a:p>
        </p:txBody>
      </p:sp>
    </p:spTree>
    <p:extLst>
      <p:ext uri="{BB962C8B-B14F-4D97-AF65-F5344CB8AC3E}">
        <p14:creationId xmlns:p14="http://schemas.microsoft.com/office/powerpoint/2010/main" val="12950479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9888"/>
            <a:ext cx="8229600" cy="857250"/>
          </a:xfrm>
        </p:spPr>
        <p:txBody>
          <a:bodyPr>
            <a:normAutofit fontScale="90000"/>
          </a:bodyPr>
          <a:lstStyle/>
          <a:p>
            <a:r>
              <a:rPr lang="en-US" dirty="0" smtClean="0"/>
              <a:t>How can something digital be </a:t>
            </a:r>
            <a:r>
              <a:rPr lang="en-US" b="1" dirty="0" smtClean="0"/>
              <a:t>scarce</a:t>
            </a:r>
            <a:r>
              <a:rPr lang="en-US" dirty="0" smtClean="0"/>
              <a:t>?</a:t>
            </a:r>
            <a:endParaRPr lang="en-US" dirty="0"/>
          </a:p>
        </p:txBody>
      </p:sp>
      <p:sp>
        <p:nvSpPr>
          <p:cNvPr id="3" name="Slide Number Placeholder 2"/>
          <p:cNvSpPr>
            <a:spLocks noGrp="1"/>
          </p:cNvSpPr>
          <p:nvPr>
            <p:ph type="sldNum" sz="quarter" idx="12"/>
          </p:nvPr>
        </p:nvSpPr>
        <p:spPr/>
        <p:txBody>
          <a:bodyPr/>
          <a:lstStyle/>
          <a:p>
            <a:fld id="{FE5D6FF9-F5B4-8C4F-9785-10F7626886B1}" type="slidenum">
              <a:rPr lang="en-US" smtClean="0"/>
              <a:t>49</a:t>
            </a:fld>
            <a:endParaRPr lang="en-US"/>
          </a:p>
        </p:txBody>
      </p:sp>
    </p:spTree>
    <p:extLst>
      <p:ext uri="{BB962C8B-B14F-4D97-AF65-F5344CB8AC3E}">
        <p14:creationId xmlns:p14="http://schemas.microsoft.com/office/powerpoint/2010/main" val="36788550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50</a:t>
            </a:fld>
            <a:endParaRPr lang="en-US"/>
          </a:p>
        </p:txBody>
      </p:sp>
    </p:spTree>
    <p:extLst>
      <p:ext uri="{BB962C8B-B14F-4D97-AF65-F5344CB8AC3E}">
        <p14:creationId xmlns:p14="http://schemas.microsoft.com/office/powerpoint/2010/main" val="1106094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Charge</a:t>
            </a:r>
            <a:endParaRPr lang="en-US" dirty="0"/>
          </a:p>
        </p:txBody>
      </p:sp>
      <p:sp>
        <p:nvSpPr>
          <p:cNvPr id="3" name="Content Placeholder 2"/>
          <p:cNvSpPr>
            <a:spLocks noGrp="1"/>
          </p:cNvSpPr>
          <p:nvPr>
            <p:ph idx="1"/>
          </p:nvPr>
        </p:nvSpPr>
        <p:spPr>
          <a:xfrm>
            <a:off x="457200" y="1572432"/>
            <a:ext cx="8229600" cy="2402215"/>
          </a:xfrm>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marL="0" indent="0" algn="ctr">
              <a:buNone/>
            </a:pPr>
            <a:r>
              <a:rPr lang="en-US" sz="4000" b="1" dirty="0" err="1" smtClean="0"/>
              <a:t>bitcoin-class.org</a:t>
            </a:r>
            <a:r>
              <a:rPr lang="en-US" sz="4000" b="1" dirty="0" smtClean="0"/>
              <a:t>:</a:t>
            </a:r>
          </a:p>
          <a:p>
            <a:pPr marL="0" indent="0" algn="ctr">
              <a:buNone/>
            </a:pPr>
            <a:r>
              <a:rPr lang="en-US" sz="4000" b="1" dirty="0" smtClean="0"/>
              <a:t>Five TODOs </a:t>
            </a:r>
          </a:p>
          <a:p>
            <a:pPr marL="0" indent="0" algn="ctr">
              <a:buNone/>
            </a:pPr>
            <a:r>
              <a:rPr lang="en-US" sz="4000" b="1" dirty="0" smtClean="0"/>
              <a:t>before 11:59pm tomorrow!</a:t>
            </a:r>
            <a:endParaRPr lang="en-US" sz="4000" b="1" dirty="0"/>
          </a:p>
        </p:txBody>
      </p:sp>
      <p:sp>
        <p:nvSpPr>
          <p:cNvPr id="4" name="Slide Number Placeholder 3"/>
          <p:cNvSpPr>
            <a:spLocks noGrp="1"/>
          </p:cNvSpPr>
          <p:nvPr>
            <p:ph type="sldNum" sz="quarter" idx="12"/>
          </p:nvPr>
        </p:nvSpPr>
        <p:spPr/>
        <p:txBody>
          <a:bodyPr/>
          <a:lstStyle/>
          <a:p>
            <a:fld id="{FE5D6FF9-F5B4-8C4F-9785-10F7626886B1}" type="slidenum">
              <a:rPr lang="en-US" smtClean="0"/>
              <a:t>51</a:t>
            </a:fld>
            <a:endParaRPr lang="en-US"/>
          </a:p>
        </p:txBody>
      </p:sp>
    </p:spTree>
    <p:extLst>
      <p:ext uri="{BB962C8B-B14F-4D97-AF65-F5344CB8AC3E}">
        <p14:creationId xmlns:p14="http://schemas.microsoft.com/office/powerpoint/2010/main" val="3967598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067384"/>
            <a:ext cx="8229600" cy="857250"/>
          </a:xfrm>
        </p:spPr>
        <p:txBody>
          <a:bodyPr/>
          <a:lstStyle/>
          <a:p>
            <a:r>
              <a:rPr lang="en-US" dirty="0" smtClean="0"/>
              <a:t>What is </a:t>
            </a:r>
            <a:r>
              <a:rPr lang="en-US" b="1" dirty="0" smtClean="0"/>
              <a:t>Currency</a:t>
            </a:r>
            <a:r>
              <a:rPr lang="en-US" dirty="0" smtClean="0"/>
              <a:t>?</a:t>
            </a:r>
            <a:endParaRPr lang="en-US" dirty="0"/>
          </a:p>
        </p:txBody>
      </p:sp>
      <p:sp>
        <p:nvSpPr>
          <p:cNvPr id="3" name="Slide Number Placeholder 2"/>
          <p:cNvSpPr>
            <a:spLocks noGrp="1"/>
          </p:cNvSpPr>
          <p:nvPr>
            <p:ph type="sldNum" sz="quarter" idx="12"/>
          </p:nvPr>
        </p:nvSpPr>
        <p:spPr/>
        <p:txBody>
          <a:bodyPr/>
          <a:lstStyle/>
          <a:p>
            <a:fld id="{FE5D6FF9-F5B4-8C4F-9785-10F7626886B1}" type="slidenum">
              <a:rPr lang="en-US" smtClean="0"/>
              <a:t>5</a:t>
            </a:fld>
            <a:endParaRPr lang="en-US"/>
          </a:p>
        </p:txBody>
      </p:sp>
    </p:spTree>
    <p:extLst>
      <p:ext uri="{BB962C8B-B14F-4D97-AF65-F5344CB8AC3E}">
        <p14:creationId xmlns:p14="http://schemas.microsoft.com/office/powerpoint/2010/main" val="703730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E5D6FF9-F5B4-8C4F-9785-10F7626886B1}" type="slidenum">
              <a:rPr lang="en-US" smtClean="0"/>
              <a:t>6</a:t>
            </a:fld>
            <a:endParaRPr lang="en-US"/>
          </a:p>
        </p:txBody>
      </p:sp>
    </p:spTree>
    <p:extLst>
      <p:ext uri="{BB962C8B-B14F-4D97-AF65-F5344CB8AC3E}">
        <p14:creationId xmlns:p14="http://schemas.microsoft.com/office/powerpoint/2010/main" val="10848451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5-01-11 at 4.28.48 PM.png">
            <a:hlinkClick r:id="rId2"/>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 uri="{28A0092B-C50C-407E-A947-70E740481C1C}">
                <a14:useLocalDpi xmlns:a14="http://schemas.microsoft.com/office/drawing/2010/main" val="0"/>
              </a:ext>
            </a:extLst>
          </a:blip>
          <a:stretch>
            <a:fillRect/>
          </a:stretch>
        </p:blipFill>
        <p:spPr>
          <a:xfrm>
            <a:off x="222341" y="185045"/>
            <a:ext cx="7005645" cy="4731254"/>
          </a:xfrm>
          <a:prstGeom prst="rect">
            <a:avLst/>
          </a:prstGeom>
          <a:ln>
            <a:noFill/>
          </a:ln>
          <a:effectLst>
            <a:outerShdw blurRad="292100" dist="139700" dir="2700000" algn="tl" rotWithShape="0">
              <a:srgbClr val="333333">
                <a:alpha val="65000"/>
              </a:srgbClr>
            </a:outerShdw>
          </a:effectLst>
        </p:spPr>
      </p:pic>
      <p:sp>
        <p:nvSpPr>
          <p:cNvPr id="2" name="Slide Number Placeholder 1"/>
          <p:cNvSpPr>
            <a:spLocks noGrp="1"/>
          </p:cNvSpPr>
          <p:nvPr>
            <p:ph type="sldNum" sz="quarter" idx="12"/>
          </p:nvPr>
        </p:nvSpPr>
        <p:spPr/>
        <p:txBody>
          <a:bodyPr/>
          <a:lstStyle/>
          <a:p>
            <a:fld id="{FE5D6FF9-F5B4-8C4F-9785-10F7626886B1}" type="slidenum">
              <a:rPr lang="en-US" smtClean="0"/>
              <a:t>7</a:t>
            </a:fld>
            <a:endParaRPr lang="en-US"/>
          </a:p>
        </p:txBody>
      </p:sp>
      <p:pic>
        <p:nvPicPr>
          <p:cNvPr id="3" name="Picture 2" descr="Screen Shot 2015-01-11 at 4.27.32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54134" y="65694"/>
            <a:ext cx="5194300" cy="1016000"/>
          </a:xfrm>
          <a:prstGeom prst="rect">
            <a:avLst/>
          </a:prstGeom>
        </p:spPr>
      </p:pic>
    </p:spTree>
    <p:extLst>
      <p:ext uri="{BB962C8B-B14F-4D97-AF65-F5344CB8AC3E}">
        <p14:creationId xmlns:p14="http://schemas.microsoft.com/office/powerpoint/2010/main" val="203203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 Shot 2015-01-11 at 4.32.30 PM.png"/>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tretch>
            <a:fillRect/>
          </a:stretch>
        </p:blipFill>
        <p:spPr>
          <a:xfrm>
            <a:off x="197058" y="1037886"/>
            <a:ext cx="8626725" cy="3785195"/>
          </a:xfrm>
          <a:prstGeom prst="rect">
            <a:avLst/>
          </a:prstGeom>
          <a:ln>
            <a:noFill/>
          </a:ln>
          <a:effectLst>
            <a:outerShdw blurRad="292100" dist="139700" dir="2700000" algn="tl" rotWithShape="0">
              <a:srgbClr val="333333">
                <a:alpha val="65000"/>
              </a:srgbClr>
            </a:outerShdw>
          </a:effectLst>
        </p:spPr>
      </p:pic>
      <p:sp>
        <p:nvSpPr>
          <p:cNvPr id="2" name="Slide Number Placeholder 1"/>
          <p:cNvSpPr>
            <a:spLocks noGrp="1"/>
          </p:cNvSpPr>
          <p:nvPr>
            <p:ph type="sldNum" sz="quarter" idx="12"/>
          </p:nvPr>
        </p:nvSpPr>
        <p:spPr/>
        <p:txBody>
          <a:bodyPr/>
          <a:lstStyle/>
          <a:p>
            <a:fld id="{FE5D6FF9-F5B4-8C4F-9785-10F7626886B1}" type="slidenum">
              <a:rPr lang="en-US" smtClean="0"/>
              <a:t>8</a:t>
            </a:fld>
            <a:endParaRPr lang="en-US"/>
          </a:p>
        </p:txBody>
      </p:sp>
      <p:pic>
        <p:nvPicPr>
          <p:cNvPr id="3" name="Picture 2" descr="Screen Shot 2015-01-11 at 4.27.32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4134" y="65694"/>
            <a:ext cx="5194300" cy="1016000"/>
          </a:xfrm>
          <a:prstGeom prst="rect">
            <a:avLst/>
          </a:prstGeom>
        </p:spPr>
      </p:pic>
    </p:spTree>
    <p:extLst>
      <p:ext uri="{BB962C8B-B14F-4D97-AF65-F5344CB8AC3E}">
        <p14:creationId xmlns:p14="http://schemas.microsoft.com/office/powerpoint/2010/main" val="2992465852"/>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50E6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2571</TotalTime>
  <Words>1668</Words>
  <Application>Microsoft Macintosh PowerPoint</Application>
  <PresentationFormat>On-screen Show (16:9)</PresentationFormat>
  <Paragraphs>212</Paragraphs>
  <Slides>52</Slides>
  <Notes>0</Notes>
  <HiddenSlides>0</HiddenSlides>
  <MMClips>0</MMClip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Office Theme</vt:lpstr>
      <vt:lpstr>PowerPoint Presentation</vt:lpstr>
      <vt:lpstr>PowerPoint Presentation</vt:lpstr>
      <vt:lpstr>Plan for Today</vt:lpstr>
      <vt:lpstr>What Makes a “Good” Currency?</vt:lpstr>
      <vt:lpstr>PowerPoint Presentation</vt:lpstr>
      <vt:lpstr>What is Currency?</vt:lpstr>
      <vt:lpstr>PowerPoint Presentation</vt:lpstr>
      <vt:lpstr>PowerPoint Presentation</vt:lpstr>
      <vt:lpstr>PowerPoint Presentation</vt:lpstr>
      <vt:lpstr>What Makes a “Good” Currency?</vt:lpstr>
      <vt:lpstr>PowerPoint Presentation</vt:lpstr>
      <vt:lpstr>PowerPoint Presentation</vt:lpstr>
      <vt:lpstr>Possible Currency Desiderata</vt:lpstr>
      <vt:lpstr>What was the first currency?</vt:lpstr>
      <vt:lpstr>PowerPoint Presentation</vt:lpstr>
      <vt:lpstr>PowerPoint Presentation</vt:lpstr>
      <vt:lpstr>PowerPoint Presentation</vt:lpstr>
      <vt:lpstr>PowerPoint Presentation</vt:lpstr>
      <vt:lpstr>How well does salt work as a currency?</vt:lpstr>
      <vt:lpstr>PowerPoint Presentation</vt:lpstr>
      <vt:lpstr>PowerPoint Presentation</vt:lpstr>
      <vt:lpstr>Fiat Currency</vt:lpstr>
      <vt:lpstr>Requirements for Fiat Currency</vt:lpstr>
      <vt:lpstr>What about salt?</vt:lpstr>
      <vt:lpstr>Salt Currency in China?  300 BCE – 2015?</vt:lpstr>
      <vt:lpstr>Are US Dollars a good currency?</vt:lpstr>
      <vt:lpstr>PowerPoint Presentation</vt:lpstr>
      <vt:lpstr>PowerPoint Presentation</vt:lpstr>
      <vt:lpstr>PowerPoint Presentation</vt:lpstr>
      <vt:lpstr>PowerPoint Presentation</vt:lpstr>
      <vt:lpstr>PowerPoint Presentation</vt:lpstr>
      <vt:lpstr>Course Overview</vt:lpstr>
      <vt:lpstr>My Main Goals</vt:lpstr>
      <vt:lpstr>What is my goal for lectures?</vt:lpstr>
      <vt:lpstr>What is my goal for lectures?</vt:lpstr>
      <vt:lpstr>What is my goal for lectures?</vt:lpstr>
      <vt:lpstr>What is my goal for lectures?</vt:lpstr>
      <vt:lpstr>What is my goal for lectures?</vt:lpstr>
      <vt:lpstr>What is my goal for lectures?</vt:lpstr>
      <vt:lpstr>My Real Goal for Lectures</vt:lpstr>
      <vt:lpstr>What I Expect from You</vt:lpstr>
      <vt:lpstr>What Mr. Jefferson Wants</vt:lpstr>
      <vt:lpstr>What Mr. Jefferson Wants</vt:lpstr>
      <vt:lpstr>PowerPoint Presentation</vt:lpstr>
      <vt:lpstr>Course Format</vt:lpstr>
      <vt:lpstr>After Spring Break</vt:lpstr>
      <vt:lpstr>Questions about Course</vt:lpstr>
      <vt:lpstr>How can we own something digital? </vt:lpstr>
      <vt:lpstr>PowerPoint Presentation</vt:lpstr>
      <vt:lpstr>How can something digital be scarce?</vt:lpstr>
      <vt:lpstr>PowerPoint Presentation</vt:lpstr>
      <vt:lpstr>Charge</vt:lpstr>
    </vt:vector>
  </TitlesOfParts>
  <Company>Udacity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Evans</dc:creator>
  <cp:lastModifiedBy>David Evans</cp:lastModifiedBy>
  <cp:revision>32</cp:revision>
  <cp:lastPrinted>2015-01-12T17:59:24Z</cp:lastPrinted>
  <dcterms:created xsi:type="dcterms:W3CDTF">2015-01-10T23:57:16Z</dcterms:created>
  <dcterms:modified xsi:type="dcterms:W3CDTF">2015-01-12T18:48:35Z</dcterms:modified>
</cp:coreProperties>
</file>

<file path=docProps/thumbnail.jpeg>
</file>